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6" r:id="rId2"/>
    <p:sldId id="257" r:id="rId3"/>
    <p:sldId id="258" r:id="rId4"/>
    <p:sldId id="273" r:id="rId5"/>
    <p:sldId id="274" r:id="rId6"/>
    <p:sldId id="276" r:id="rId7"/>
    <p:sldId id="275" r:id="rId8"/>
    <p:sldId id="278" r:id="rId9"/>
    <p:sldId id="351" r:id="rId10"/>
    <p:sldId id="277" r:id="rId11"/>
    <p:sldId id="352" r:id="rId12"/>
    <p:sldId id="284" r:id="rId13"/>
    <p:sldId id="279" r:id="rId14"/>
    <p:sldId id="353" r:id="rId15"/>
    <p:sldId id="354" r:id="rId16"/>
    <p:sldId id="280" r:id="rId17"/>
    <p:sldId id="281" r:id="rId18"/>
    <p:sldId id="346" r:id="rId19"/>
    <p:sldId id="347" r:id="rId20"/>
    <p:sldId id="259" r:id="rId21"/>
    <p:sldId id="358" r:id="rId22"/>
    <p:sldId id="345" r:id="rId23"/>
    <p:sldId id="355" r:id="rId24"/>
    <p:sldId id="282" r:id="rId25"/>
    <p:sldId id="283" r:id="rId26"/>
    <p:sldId id="285" r:id="rId27"/>
    <p:sldId id="286" r:id="rId28"/>
    <p:sldId id="287" r:id="rId29"/>
    <p:sldId id="357" r:id="rId30"/>
    <p:sldId id="356" r:id="rId31"/>
    <p:sldId id="289" r:id="rId32"/>
    <p:sldId id="260" r:id="rId33"/>
    <p:sldId id="291" r:id="rId34"/>
    <p:sldId id="290" r:id="rId35"/>
    <p:sldId id="288" r:id="rId36"/>
    <p:sldId id="292" r:id="rId37"/>
    <p:sldId id="293" r:id="rId38"/>
    <p:sldId id="295" r:id="rId39"/>
    <p:sldId id="296" r:id="rId40"/>
    <p:sldId id="297" r:id="rId41"/>
    <p:sldId id="298" r:id="rId42"/>
    <p:sldId id="299" r:id="rId43"/>
    <p:sldId id="301" r:id="rId44"/>
    <p:sldId id="303" r:id="rId45"/>
    <p:sldId id="302" r:id="rId46"/>
    <p:sldId id="304" r:id="rId47"/>
    <p:sldId id="306" r:id="rId48"/>
    <p:sldId id="307" r:id="rId49"/>
    <p:sldId id="309" r:id="rId50"/>
    <p:sldId id="310" r:id="rId51"/>
    <p:sldId id="311" r:id="rId52"/>
    <p:sldId id="312" r:id="rId53"/>
    <p:sldId id="314" r:id="rId54"/>
    <p:sldId id="313" r:id="rId55"/>
    <p:sldId id="262" r:id="rId56"/>
    <p:sldId id="317" r:id="rId57"/>
    <p:sldId id="319" r:id="rId58"/>
    <p:sldId id="264" r:id="rId59"/>
    <p:sldId id="323" r:id="rId60"/>
    <p:sldId id="324" r:id="rId61"/>
    <p:sldId id="328" r:id="rId62"/>
    <p:sldId id="265" r:id="rId63"/>
    <p:sldId id="349" r:id="rId64"/>
    <p:sldId id="330" r:id="rId65"/>
    <p:sldId id="266" r:id="rId66"/>
    <p:sldId id="350" r:id="rId67"/>
    <p:sldId id="332" r:id="rId68"/>
    <p:sldId id="333" r:id="rId69"/>
    <p:sldId id="270" r:id="rId70"/>
    <p:sldId id="339" r:id="rId71"/>
    <p:sldId id="271" r:id="rId72"/>
    <p:sldId id="341" r:id="rId73"/>
    <p:sldId id="343" r:id="rId74"/>
    <p:sldId id="261" r:id="rId75"/>
    <p:sldId id="272"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33CCFF"/>
    <a:srgbClr val="660066"/>
    <a:srgbClr val="0066CC"/>
    <a:srgbClr val="FF3300"/>
    <a:srgbClr val="781E94"/>
    <a:srgbClr val="F1C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1" autoAdjust="0"/>
  </p:normalViewPr>
  <p:slideViewPr>
    <p:cSldViewPr snapToGrid="0">
      <p:cViewPr varScale="1">
        <p:scale>
          <a:sx n="75" d="100"/>
          <a:sy n="75" d="100"/>
        </p:scale>
        <p:origin x="77"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5442D-53CB-4A1C-BF8C-48696308DD2E}" type="datetimeFigureOut">
              <a:rPr lang="en-US" smtClean="0"/>
              <a:t>10/24/2017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D7E06-8DAD-4388-BC9F-A212347204AB}" type="slidenum">
              <a:rPr lang="en-US" smtClean="0"/>
              <a:t>‹#›</a:t>
            </a:fld>
            <a:endParaRPr lang="en-US"/>
          </a:p>
        </p:txBody>
      </p:sp>
    </p:spTree>
    <p:extLst>
      <p:ext uri="{BB962C8B-B14F-4D97-AF65-F5344CB8AC3E}">
        <p14:creationId xmlns:p14="http://schemas.microsoft.com/office/powerpoint/2010/main" val="14084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D7E06-8DAD-4388-BC9F-A212347204AB}" type="slidenum">
              <a:rPr lang="en-US" smtClean="0"/>
              <a:t>2</a:t>
            </a:fld>
            <a:endParaRPr lang="en-US"/>
          </a:p>
        </p:txBody>
      </p:sp>
    </p:spTree>
    <p:extLst>
      <p:ext uri="{BB962C8B-B14F-4D97-AF65-F5344CB8AC3E}">
        <p14:creationId xmlns:p14="http://schemas.microsoft.com/office/powerpoint/2010/main" val="2431098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ED7E06-8DAD-4388-BC9F-A212347204AB}" type="slidenum">
              <a:rPr lang="en-US" smtClean="0"/>
              <a:t>52</a:t>
            </a:fld>
            <a:endParaRPr lang="en-US"/>
          </a:p>
        </p:txBody>
      </p:sp>
    </p:spTree>
    <p:extLst>
      <p:ext uri="{BB962C8B-B14F-4D97-AF65-F5344CB8AC3E}">
        <p14:creationId xmlns:p14="http://schemas.microsoft.com/office/powerpoint/2010/main" val="1183039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D7E06-8DAD-4388-BC9F-A212347204AB}" type="slidenum">
              <a:rPr lang="en-US" smtClean="0"/>
              <a:t>54</a:t>
            </a:fld>
            <a:endParaRPr lang="en-US"/>
          </a:p>
        </p:txBody>
      </p:sp>
    </p:spTree>
    <p:extLst>
      <p:ext uri="{BB962C8B-B14F-4D97-AF65-F5344CB8AC3E}">
        <p14:creationId xmlns:p14="http://schemas.microsoft.com/office/powerpoint/2010/main" val="3405213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D7E06-8DAD-4388-BC9F-A212347204AB}" type="slidenum">
              <a:rPr lang="en-US" smtClean="0"/>
              <a:t>58</a:t>
            </a:fld>
            <a:endParaRPr lang="en-US"/>
          </a:p>
        </p:txBody>
      </p:sp>
    </p:spTree>
    <p:extLst>
      <p:ext uri="{BB962C8B-B14F-4D97-AF65-F5344CB8AC3E}">
        <p14:creationId xmlns:p14="http://schemas.microsoft.com/office/powerpoint/2010/main" val="657411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D7E06-8DAD-4388-BC9F-A212347204AB}" type="slidenum">
              <a:rPr lang="en-US" smtClean="0"/>
              <a:t>63</a:t>
            </a:fld>
            <a:endParaRPr lang="en-US"/>
          </a:p>
        </p:txBody>
      </p:sp>
    </p:spTree>
    <p:extLst>
      <p:ext uri="{BB962C8B-B14F-4D97-AF65-F5344CB8AC3E}">
        <p14:creationId xmlns:p14="http://schemas.microsoft.com/office/powerpoint/2010/main" val="2433811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D7E06-8DAD-4388-BC9F-A212347204AB}" type="slidenum">
              <a:rPr lang="en-US" smtClean="0"/>
              <a:t>67</a:t>
            </a:fld>
            <a:endParaRPr lang="en-US"/>
          </a:p>
        </p:txBody>
      </p:sp>
    </p:spTree>
    <p:extLst>
      <p:ext uri="{BB962C8B-B14F-4D97-AF65-F5344CB8AC3E}">
        <p14:creationId xmlns:p14="http://schemas.microsoft.com/office/powerpoint/2010/main" val="2396391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D7E06-8DAD-4388-BC9F-A212347204AB}" type="slidenum">
              <a:rPr lang="en-US" smtClean="0"/>
              <a:t>73</a:t>
            </a:fld>
            <a:endParaRPr lang="en-US"/>
          </a:p>
        </p:txBody>
      </p:sp>
    </p:spTree>
    <p:extLst>
      <p:ext uri="{BB962C8B-B14F-4D97-AF65-F5344CB8AC3E}">
        <p14:creationId xmlns:p14="http://schemas.microsoft.com/office/powerpoint/2010/main" val="130715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D7E06-8DAD-4388-BC9F-A212347204AB}" type="slidenum">
              <a:rPr lang="en-US" smtClean="0"/>
              <a:t>5</a:t>
            </a:fld>
            <a:endParaRPr lang="en-US"/>
          </a:p>
        </p:txBody>
      </p:sp>
    </p:spTree>
    <p:extLst>
      <p:ext uri="{BB962C8B-B14F-4D97-AF65-F5344CB8AC3E}">
        <p14:creationId xmlns:p14="http://schemas.microsoft.com/office/powerpoint/2010/main" val="2385188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D7E06-8DAD-4388-BC9F-A212347204AB}" type="slidenum">
              <a:rPr lang="en-US" smtClean="0"/>
              <a:t>7</a:t>
            </a:fld>
            <a:endParaRPr lang="en-US"/>
          </a:p>
        </p:txBody>
      </p:sp>
    </p:spTree>
    <p:extLst>
      <p:ext uri="{BB962C8B-B14F-4D97-AF65-F5344CB8AC3E}">
        <p14:creationId xmlns:p14="http://schemas.microsoft.com/office/powerpoint/2010/main" val="283944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D7E06-8DAD-4388-BC9F-A212347204AB}" type="slidenum">
              <a:rPr lang="en-US" smtClean="0"/>
              <a:t>27</a:t>
            </a:fld>
            <a:endParaRPr lang="en-US"/>
          </a:p>
        </p:txBody>
      </p:sp>
    </p:spTree>
    <p:extLst>
      <p:ext uri="{BB962C8B-B14F-4D97-AF65-F5344CB8AC3E}">
        <p14:creationId xmlns:p14="http://schemas.microsoft.com/office/powerpoint/2010/main" val="228580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D7E06-8DAD-4388-BC9F-A212347204AB}" type="slidenum">
              <a:rPr lang="en-US" smtClean="0"/>
              <a:t>32</a:t>
            </a:fld>
            <a:endParaRPr lang="en-US"/>
          </a:p>
        </p:txBody>
      </p:sp>
    </p:spTree>
    <p:extLst>
      <p:ext uri="{BB962C8B-B14F-4D97-AF65-F5344CB8AC3E}">
        <p14:creationId xmlns:p14="http://schemas.microsoft.com/office/powerpoint/2010/main" val="1748125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D7E06-8DAD-4388-BC9F-A212347204AB}" type="slidenum">
              <a:rPr lang="en-US" smtClean="0"/>
              <a:t>35</a:t>
            </a:fld>
            <a:endParaRPr lang="en-US"/>
          </a:p>
        </p:txBody>
      </p:sp>
    </p:spTree>
    <p:extLst>
      <p:ext uri="{BB962C8B-B14F-4D97-AF65-F5344CB8AC3E}">
        <p14:creationId xmlns:p14="http://schemas.microsoft.com/office/powerpoint/2010/main" val="3186887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D7E06-8DAD-4388-BC9F-A212347204AB}" type="slidenum">
              <a:rPr lang="en-US" smtClean="0"/>
              <a:t>43</a:t>
            </a:fld>
            <a:endParaRPr lang="en-US"/>
          </a:p>
        </p:txBody>
      </p:sp>
    </p:spTree>
    <p:extLst>
      <p:ext uri="{BB962C8B-B14F-4D97-AF65-F5344CB8AC3E}">
        <p14:creationId xmlns:p14="http://schemas.microsoft.com/office/powerpoint/2010/main" val="1164259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D7E06-8DAD-4388-BC9F-A212347204AB}" type="slidenum">
              <a:rPr lang="en-US" smtClean="0"/>
              <a:t>48</a:t>
            </a:fld>
            <a:endParaRPr lang="en-US"/>
          </a:p>
        </p:txBody>
      </p:sp>
    </p:spTree>
    <p:extLst>
      <p:ext uri="{BB962C8B-B14F-4D97-AF65-F5344CB8AC3E}">
        <p14:creationId xmlns:p14="http://schemas.microsoft.com/office/powerpoint/2010/main" val="3200418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D7E06-8DAD-4388-BC9F-A212347204AB}" type="slidenum">
              <a:rPr lang="en-US" smtClean="0"/>
              <a:t>49</a:t>
            </a:fld>
            <a:endParaRPr lang="en-US"/>
          </a:p>
        </p:txBody>
      </p:sp>
    </p:spTree>
    <p:extLst>
      <p:ext uri="{BB962C8B-B14F-4D97-AF65-F5344CB8AC3E}">
        <p14:creationId xmlns:p14="http://schemas.microsoft.com/office/powerpoint/2010/main" val="3338782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9A0E5A-47D1-43B8-804B-BFBFD238DBFA}"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8F38-DFB7-48AF-B891-8E57636393F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15" y="5466002"/>
            <a:ext cx="2725148" cy="835224"/>
          </a:xfrm>
          <a:prstGeom prst="rect">
            <a:avLst/>
          </a:prstGeom>
        </p:spPr>
      </p:pic>
    </p:spTree>
    <p:extLst>
      <p:ext uri="{BB962C8B-B14F-4D97-AF65-F5344CB8AC3E}">
        <p14:creationId xmlns:p14="http://schemas.microsoft.com/office/powerpoint/2010/main" val="178230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9A0E5A-47D1-43B8-804B-BFBFD238DBFA}"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8F38-DFB7-48AF-B891-8E57636393F5}" type="slidenum">
              <a:rPr lang="en-US" smtClean="0"/>
              <a:t>‹#›</a:t>
            </a:fld>
            <a:endParaRPr lang="en-US"/>
          </a:p>
        </p:txBody>
      </p:sp>
    </p:spTree>
    <p:extLst>
      <p:ext uri="{BB962C8B-B14F-4D97-AF65-F5344CB8AC3E}">
        <p14:creationId xmlns:p14="http://schemas.microsoft.com/office/powerpoint/2010/main" val="2099062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9A0E5A-47D1-43B8-804B-BFBFD238DBFA}"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8F38-DFB7-48AF-B891-8E57636393F5}" type="slidenum">
              <a:rPr lang="en-US" smtClean="0"/>
              <a:t>‹#›</a:t>
            </a:fld>
            <a:endParaRPr lang="en-US"/>
          </a:p>
        </p:txBody>
      </p:sp>
    </p:spTree>
    <p:extLst>
      <p:ext uri="{BB962C8B-B14F-4D97-AF65-F5344CB8AC3E}">
        <p14:creationId xmlns:p14="http://schemas.microsoft.com/office/powerpoint/2010/main" val="40095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9A0E5A-47D1-43B8-804B-BFBFD238DBFA}"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8F38-DFB7-48AF-B891-8E57636393F5}" type="slidenum">
              <a:rPr lang="en-US" smtClean="0"/>
              <a:t>‹#›</a:t>
            </a:fld>
            <a:endParaRPr lang="en-US"/>
          </a:p>
        </p:txBody>
      </p:sp>
    </p:spTree>
    <p:extLst>
      <p:ext uri="{BB962C8B-B14F-4D97-AF65-F5344CB8AC3E}">
        <p14:creationId xmlns:p14="http://schemas.microsoft.com/office/powerpoint/2010/main" val="176385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9A0E5A-47D1-43B8-804B-BFBFD238DBFA}"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8F38-DFB7-48AF-B891-8E57636393F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89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9A0E5A-47D1-43B8-804B-BFBFD238DBFA}"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8F38-DFB7-48AF-B891-8E57636393F5}" type="slidenum">
              <a:rPr lang="en-US" smtClean="0"/>
              <a:t>‹#›</a:t>
            </a:fld>
            <a:endParaRPr lang="en-US"/>
          </a:p>
        </p:txBody>
      </p:sp>
    </p:spTree>
    <p:extLst>
      <p:ext uri="{BB962C8B-B14F-4D97-AF65-F5344CB8AC3E}">
        <p14:creationId xmlns:p14="http://schemas.microsoft.com/office/powerpoint/2010/main" val="253408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9A0E5A-47D1-43B8-804B-BFBFD238DBFA}"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58F38-DFB7-48AF-B891-8E57636393F5}" type="slidenum">
              <a:rPr lang="en-US" smtClean="0"/>
              <a:t>‹#›</a:t>
            </a:fld>
            <a:endParaRPr lang="en-US"/>
          </a:p>
        </p:txBody>
      </p:sp>
    </p:spTree>
    <p:extLst>
      <p:ext uri="{BB962C8B-B14F-4D97-AF65-F5344CB8AC3E}">
        <p14:creationId xmlns:p14="http://schemas.microsoft.com/office/powerpoint/2010/main" val="96091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9A0E5A-47D1-43B8-804B-BFBFD238DBFA}" type="datetimeFigureOut">
              <a:rPr lang="en-US" smtClean="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58F38-DFB7-48AF-B891-8E57636393F5}" type="slidenum">
              <a:rPr lang="en-US" smtClean="0"/>
              <a:t>‹#›</a:t>
            </a:fld>
            <a:endParaRPr lang="en-US"/>
          </a:p>
        </p:txBody>
      </p:sp>
    </p:spTree>
    <p:extLst>
      <p:ext uri="{BB962C8B-B14F-4D97-AF65-F5344CB8AC3E}">
        <p14:creationId xmlns:p14="http://schemas.microsoft.com/office/powerpoint/2010/main" val="310888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19A0E5A-47D1-43B8-804B-BFBFD238DBFA}" type="datetimeFigureOut">
              <a:rPr lang="en-US" smtClean="0"/>
              <a:t>10/24/2017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CF58F38-DFB7-48AF-B891-8E57636393F5}" type="slidenum">
              <a:rPr lang="en-US" smtClean="0"/>
              <a:t>‹#›</a:t>
            </a:fld>
            <a:endParaRPr lang="en-US"/>
          </a:p>
        </p:txBody>
      </p:sp>
    </p:spTree>
    <p:extLst>
      <p:ext uri="{BB962C8B-B14F-4D97-AF65-F5344CB8AC3E}">
        <p14:creationId xmlns:p14="http://schemas.microsoft.com/office/powerpoint/2010/main" val="245919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19A0E5A-47D1-43B8-804B-BFBFD238DBFA}" type="datetimeFigureOut">
              <a:rPr lang="en-US" smtClean="0"/>
              <a:t>10/24/2017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CF58F38-DFB7-48AF-B891-8E57636393F5}" type="slidenum">
              <a:rPr lang="en-US" smtClean="0"/>
              <a:t>‹#›</a:t>
            </a:fld>
            <a:endParaRPr lang="en-US"/>
          </a:p>
        </p:txBody>
      </p:sp>
    </p:spTree>
    <p:extLst>
      <p:ext uri="{BB962C8B-B14F-4D97-AF65-F5344CB8AC3E}">
        <p14:creationId xmlns:p14="http://schemas.microsoft.com/office/powerpoint/2010/main" val="4238056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9A0E5A-47D1-43B8-804B-BFBFD238DBFA}"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8F38-DFB7-48AF-B891-8E57636393F5}" type="slidenum">
              <a:rPr lang="en-US" smtClean="0"/>
              <a:t>‹#›</a:t>
            </a:fld>
            <a:endParaRPr lang="en-US"/>
          </a:p>
        </p:txBody>
      </p:sp>
    </p:spTree>
    <p:extLst>
      <p:ext uri="{BB962C8B-B14F-4D97-AF65-F5344CB8AC3E}">
        <p14:creationId xmlns:p14="http://schemas.microsoft.com/office/powerpoint/2010/main" val="2231856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19A0E5A-47D1-43B8-804B-BFBFD238DBFA}" type="datetimeFigureOut">
              <a:rPr lang="en-US" smtClean="0"/>
              <a:t>10/24/2017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CF58F38-DFB7-48AF-B891-8E57636393F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3"/>
          <a:stretch>
            <a:fillRect/>
          </a:stretch>
        </p:blipFill>
        <p:spPr>
          <a:xfrm>
            <a:off x="-1" y="5510467"/>
            <a:ext cx="2725148" cy="835224"/>
          </a:xfrm>
          <a:prstGeom prst="rect">
            <a:avLst/>
          </a:prstGeom>
        </p:spPr>
      </p:pic>
    </p:spTree>
    <p:extLst>
      <p:ext uri="{BB962C8B-B14F-4D97-AF65-F5344CB8AC3E}">
        <p14:creationId xmlns:p14="http://schemas.microsoft.com/office/powerpoint/2010/main" val="870052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ats.blackgold.org/joomla3/images/Departments/Cataloging/z39.50take3revHD.mp4"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5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6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6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6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6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Cataloging Meeting</a:t>
            </a:r>
          </a:p>
        </p:txBody>
      </p:sp>
      <p:sp>
        <p:nvSpPr>
          <p:cNvPr id="3" name="Subtitle 2"/>
          <p:cNvSpPr>
            <a:spLocks noGrp="1"/>
          </p:cNvSpPr>
          <p:nvPr>
            <p:ph type="subTitle" idx="1"/>
          </p:nvPr>
        </p:nvSpPr>
        <p:spPr/>
        <p:txBody>
          <a:bodyPr/>
          <a:lstStyle/>
          <a:p>
            <a:pPr algn="ctr"/>
            <a:r>
              <a:rPr lang="en-US" dirty="0"/>
              <a:t>October 18, 2017</a:t>
            </a:r>
          </a:p>
          <a:p>
            <a:pPr algn="ctr"/>
            <a:r>
              <a:rPr lang="en-US" dirty="0"/>
              <a:t>Santa </a:t>
            </a:r>
            <a:r>
              <a:rPr lang="en-US" dirty="0" err="1"/>
              <a:t>maria</a:t>
            </a:r>
            <a:r>
              <a:rPr lang="en-US" dirty="0"/>
              <a:t> public library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755" y="758952"/>
            <a:ext cx="9305925" cy="2266950"/>
          </a:xfrm>
          <a:prstGeom prst="rect">
            <a:avLst/>
          </a:prstGeom>
        </p:spPr>
      </p:pic>
    </p:spTree>
    <p:extLst>
      <p:ext uri="{BB962C8B-B14F-4D97-AF65-F5344CB8AC3E}">
        <p14:creationId xmlns:p14="http://schemas.microsoft.com/office/powerpoint/2010/main" val="922753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4468" y="389581"/>
            <a:ext cx="4661941" cy="1569660"/>
          </a:xfrm>
          <a:prstGeom prst="rect">
            <a:avLst/>
          </a:prstGeom>
          <a:noFill/>
          <a:ln w="28575">
            <a:solidFill>
              <a:schemeClr val="tx2">
                <a:lumMod val="60000"/>
                <a:lumOff val="40000"/>
              </a:schemeClr>
            </a:solidFill>
          </a:ln>
        </p:spPr>
        <p:txBody>
          <a:bodyPr wrap="square" rtlCol="0">
            <a:spAutoFit/>
          </a:bodyPr>
          <a:lstStyle/>
          <a:p>
            <a:r>
              <a:rPr lang="en-US" sz="3200" dirty="0">
                <a:solidFill>
                  <a:schemeClr val="accent1">
                    <a:lumMod val="65000"/>
                    <a:lumOff val="35000"/>
                  </a:schemeClr>
                </a:solidFill>
                <a:latin typeface="Lucida Sans" panose="020B0602030504020204" pitchFamily="34" charset="0"/>
              </a:rPr>
              <a:t>Every Bib Record has an 008 Fixed-Length Data Elements Field</a:t>
            </a:r>
            <a:r>
              <a:rPr lang="en-US" sz="3200" b="1" dirty="0">
                <a:solidFill>
                  <a:schemeClr val="accent1">
                    <a:lumMod val="65000"/>
                    <a:lumOff val="35000"/>
                  </a:schemeClr>
                </a:solidFill>
                <a:latin typeface="Lucida Sans" panose="020B0602030504020204" pitchFamily="34" charset="0"/>
              </a:rPr>
              <a:t> </a:t>
            </a:r>
            <a:endParaRPr lang="en-US" sz="3200" dirty="0">
              <a:solidFill>
                <a:schemeClr val="accent1">
                  <a:lumMod val="65000"/>
                  <a:lumOff val="35000"/>
                </a:schemeClr>
              </a:solidFill>
              <a:latin typeface="Lucida Sans" panose="020B0602030504020204" pitchFamily="34" charset="0"/>
            </a:endParaRPr>
          </a:p>
        </p:txBody>
      </p:sp>
      <p:sp>
        <p:nvSpPr>
          <p:cNvPr id="7" name="Rectangle 6"/>
          <p:cNvSpPr/>
          <p:nvPr/>
        </p:nvSpPr>
        <p:spPr>
          <a:xfrm>
            <a:off x="444676" y="2267934"/>
            <a:ext cx="5341527" cy="410882"/>
          </a:xfrm>
          <a:prstGeom prst="rect">
            <a:avLst/>
          </a:prstGeom>
        </p:spPr>
        <p:txBody>
          <a:bodyPr wrap="none">
            <a:spAutoFit/>
          </a:bodyPr>
          <a:lstStyle/>
          <a:p>
            <a:pPr marL="914400" marR="0" indent="-914400">
              <a:lnSpc>
                <a:spcPct val="115000"/>
              </a:lnSpc>
              <a:spcBef>
                <a:spcPts val="0"/>
              </a:spcBef>
              <a:spcAft>
                <a:spcPts val="0"/>
              </a:spcAft>
              <a:tabLst>
                <a:tab pos="457200" algn="l"/>
                <a:tab pos="914400" algn="l"/>
              </a:tabLst>
            </a:pPr>
            <a:r>
              <a:rPr lang="en-US"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008	</a:t>
            </a:r>
            <a:r>
              <a:rPr lang="en-US" dirty="0">
                <a:solidFill>
                  <a:srgbClr val="FF00FF"/>
                </a:solidFill>
                <a:latin typeface="Courier New" panose="02070309020205020404" pitchFamily="49" charset="0"/>
                <a:ea typeface="Calibri" panose="020F0502020204030204" pitchFamily="34" charset="0"/>
                <a:cs typeface="Times New Roman" panose="02020603050405020304" pitchFamily="18" charset="0"/>
              </a:rPr>
              <a:t>	</a:t>
            </a:r>
            <a:r>
              <a:rPr lang="en-US" dirty="0">
                <a:latin typeface="Segoe UI" panose="020B0502040204020203" pitchFamily="34" charset="0"/>
                <a:ea typeface="Calibri" panose="020F0502020204030204" pitchFamily="34" charset="0"/>
                <a:cs typeface="Times New Roman" panose="02020603050405020304" pitchFamily="18" charset="0"/>
              </a:rPr>
              <a:t>140306t20142015mnua   j      001 0 </a:t>
            </a:r>
            <a:r>
              <a:rPr lang="en-US" dirty="0" err="1">
                <a:latin typeface="Segoe UI" panose="020B0502040204020203" pitchFamily="34" charset="0"/>
                <a:ea typeface="Calibri" panose="020F0502020204030204" pitchFamily="34" charset="0"/>
                <a:cs typeface="Times New Roman" panose="02020603050405020304" pitchFamily="18" charset="0"/>
              </a:rPr>
              <a:t>eng</a:t>
            </a:r>
            <a:r>
              <a:rPr lang="en-US" dirty="0">
                <a:latin typeface="Segoe UI" panose="020B0502040204020203" pitchFamily="34" charset="0"/>
                <a:ea typeface="Calibri" panose="020F0502020204030204" pitchFamily="34" charset="0"/>
                <a:cs typeface="Times New Roman" panose="02020603050405020304" pitchFamily="18" charset="0"/>
              </a:rPr>
              <a:t> 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0937" y="509663"/>
            <a:ext cx="5498675" cy="4766875"/>
          </a:xfrm>
          <a:prstGeom prst="rect">
            <a:avLst/>
          </a:prstGeom>
          <a:noFill/>
          <a:ln>
            <a:noFill/>
          </a:ln>
        </p:spPr>
      </p:pic>
      <p:sp>
        <p:nvSpPr>
          <p:cNvPr id="9" name="TextBox 8"/>
          <p:cNvSpPr txBox="1"/>
          <p:nvPr/>
        </p:nvSpPr>
        <p:spPr>
          <a:xfrm>
            <a:off x="784468" y="2893100"/>
            <a:ext cx="4487903" cy="3170099"/>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tx1">
                    <a:lumMod val="65000"/>
                    <a:lumOff val="35000"/>
                  </a:schemeClr>
                </a:solidFill>
                <a:latin typeface="Lucida Sans" panose="020B0602030504020204" pitchFamily="34" charset="0"/>
              </a:rPr>
              <a:t>Date </a:t>
            </a:r>
          </a:p>
          <a:p>
            <a:pPr marL="285750" indent="-285750">
              <a:buFont typeface="Arial" panose="020B0604020202020204" pitchFamily="34" charset="0"/>
              <a:buChar char="•"/>
            </a:pPr>
            <a:r>
              <a:rPr lang="en-US" sz="2000" b="1" dirty="0">
                <a:solidFill>
                  <a:schemeClr val="tx1">
                    <a:lumMod val="65000"/>
                    <a:lumOff val="35000"/>
                  </a:schemeClr>
                </a:solidFill>
                <a:latin typeface="Lucida Sans" panose="020B0602030504020204" pitchFamily="34" charset="0"/>
              </a:rPr>
              <a:t>Place of publication </a:t>
            </a:r>
          </a:p>
          <a:p>
            <a:pPr marL="285750" indent="-285750">
              <a:buFont typeface="Arial" panose="020B0604020202020204" pitchFamily="34" charset="0"/>
              <a:buChar char="•"/>
            </a:pPr>
            <a:r>
              <a:rPr lang="en-US" sz="2000" b="1" dirty="0">
                <a:solidFill>
                  <a:schemeClr val="tx1">
                    <a:lumMod val="65000"/>
                    <a:lumOff val="35000"/>
                  </a:schemeClr>
                </a:solidFill>
                <a:latin typeface="Lucida Sans" panose="020B0602030504020204" pitchFamily="34" charset="0"/>
              </a:rPr>
              <a:t>Illustrations </a:t>
            </a:r>
          </a:p>
          <a:p>
            <a:pPr marL="285750" indent="-285750">
              <a:buFont typeface="Arial" panose="020B0604020202020204" pitchFamily="34" charset="0"/>
              <a:buChar char="•"/>
            </a:pPr>
            <a:r>
              <a:rPr lang="en-US" sz="2000" b="1" dirty="0">
                <a:solidFill>
                  <a:schemeClr val="tx1">
                    <a:lumMod val="65000"/>
                    <a:lumOff val="35000"/>
                  </a:schemeClr>
                </a:solidFill>
                <a:latin typeface="Lucida Sans" panose="020B0602030504020204" pitchFamily="34" charset="0"/>
              </a:rPr>
              <a:t>Audience </a:t>
            </a:r>
          </a:p>
          <a:p>
            <a:pPr marL="285750" indent="-285750">
              <a:buFont typeface="Arial" panose="020B0604020202020204" pitchFamily="34" charset="0"/>
              <a:buChar char="•"/>
            </a:pPr>
            <a:r>
              <a:rPr lang="en-US" sz="2000" b="1" dirty="0">
                <a:solidFill>
                  <a:schemeClr val="tx1">
                    <a:lumMod val="65000"/>
                    <a:lumOff val="35000"/>
                  </a:schemeClr>
                </a:solidFill>
                <a:latin typeface="Lucida Sans" panose="020B0602030504020204" pitchFamily="34" charset="0"/>
              </a:rPr>
              <a:t>Form of item </a:t>
            </a:r>
          </a:p>
          <a:p>
            <a:pPr marL="285750" indent="-285750">
              <a:buFont typeface="Arial" panose="020B0604020202020204" pitchFamily="34" charset="0"/>
              <a:buChar char="•"/>
            </a:pPr>
            <a:r>
              <a:rPr lang="en-US" sz="2000" b="1" dirty="0">
                <a:solidFill>
                  <a:schemeClr val="tx1">
                    <a:lumMod val="65000"/>
                    <a:lumOff val="35000"/>
                  </a:schemeClr>
                </a:solidFill>
                <a:latin typeface="Lucida Sans" panose="020B0602030504020204" pitchFamily="34" charset="0"/>
              </a:rPr>
              <a:t>Nature of contents </a:t>
            </a:r>
          </a:p>
          <a:p>
            <a:pPr marL="285750" indent="-285750">
              <a:buFont typeface="Arial" panose="020B0604020202020204" pitchFamily="34" charset="0"/>
              <a:buChar char="•"/>
            </a:pPr>
            <a:r>
              <a:rPr lang="en-US" sz="2000" b="1" dirty="0">
                <a:solidFill>
                  <a:schemeClr val="tx1">
                    <a:lumMod val="65000"/>
                    <a:lumOff val="35000"/>
                  </a:schemeClr>
                </a:solidFill>
                <a:latin typeface="Lucida Sans" panose="020B0602030504020204" pitchFamily="34" charset="0"/>
              </a:rPr>
              <a:t>Index </a:t>
            </a:r>
          </a:p>
          <a:p>
            <a:pPr marL="285750" indent="-285750">
              <a:buFont typeface="Arial" panose="020B0604020202020204" pitchFamily="34" charset="0"/>
              <a:buChar char="•"/>
            </a:pPr>
            <a:r>
              <a:rPr lang="en-US" sz="2000" b="1" dirty="0">
                <a:solidFill>
                  <a:schemeClr val="tx1">
                    <a:lumMod val="65000"/>
                    <a:lumOff val="35000"/>
                  </a:schemeClr>
                </a:solidFill>
                <a:latin typeface="Lucida Sans" panose="020B0602030504020204" pitchFamily="34" charset="0"/>
              </a:rPr>
              <a:t>Literary form </a:t>
            </a:r>
          </a:p>
          <a:p>
            <a:pPr marL="285750" indent="-285750">
              <a:buFont typeface="Arial" panose="020B0604020202020204" pitchFamily="34" charset="0"/>
              <a:buChar char="•"/>
            </a:pPr>
            <a:r>
              <a:rPr lang="en-US" sz="2000" b="1" dirty="0">
                <a:solidFill>
                  <a:schemeClr val="tx1">
                    <a:lumMod val="65000"/>
                    <a:lumOff val="35000"/>
                  </a:schemeClr>
                </a:solidFill>
                <a:latin typeface="Lucida Sans" panose="020B0602030504020204" pitchFamily="34" charset="0"/>
              </a:rPr>
              <a:t>Biography </a:t>
            </a:r>
          </a:p>
          <a:p>
            <a:pPr marL="285750" indent="-285750">
              <a:buFont typeface="Arial" panose="020B0604020202020204" pitchFamily="34" charset="0"/>
              <a:buChar char="•"/>
            </a:pPr>
            <a:r>
              <a:rPr lang="en-US" sz="2000" b="1" dirty="0">
                <a:solidFill>
                  <a:schemeClr val="tx1">
                    <a:lumMod val="65000"/>
                    <a:lumOff val="35000"/>
                  </a:schemeClr>
                </a:solidFill>
                <a:latin typeface="Lucida Sans" panose="020B0602030504020204" pitchFamily="34" charset="0"/>
              </a:rPr>
              <a:t>Language</a:t>
            </a:r>
          </a:p>
        </p:txBody>
      </p:sp>
    </p:spTree>
    <p:extLst>
      <p:ext uri="{BB962C8B-B14F-4D97-AF65-F5344CB8AC3E}">
        <p14:creationId xmlns:p14="http://schemas.microsoft.com/office/powerpoint/2010/main" val="92017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DF70DF-3D43-4AD8-9C7A-0E97C92903CB}"/>
              </a:ext>
            </a:extLst>
          </p:cNvPr>
          <p:cNvSpPr/>
          <p:nvPr/>
        </p:nvSpPr>
        <p:spPr>
          <a:xfrm>
            <a:off x="939452" y="549099"/>
            <a:ext cx="10283869" cy="1323439"/>
          </a:xfrm>
          <a:prstGeom prst="rect">
            <a:avLst/>
          </a:prstGeom>
        </p:spPr>
        <p:txBody>
          <a:bodyPr wrap="square">
            <a:spAutoFit/>
          </a:bodyPr>
          <a:lstStyle/>
          <a:p>
            <a:pPr algn="ctr"/>
            <a:r>
              <a:rPr lang="en-US" sz="2000" b="1" dirty="0">
                <a:solidFill>
                  <a:schemeClr val="accent2">
                    <a:lumMod val="75000"/>
                  </a:schemeClr>
                </a:solidFill>
                <a:latin typeface="Felix Titling" panose="04060505060202020A04" pitchFamily="82" charset="0"/>
                <a:ea typeface="Calibri" panose="020F0502020204030204" pitchFamily="34" charset="0"/>
                <a:cs typeface="Times New Roman" panose="02020603050405020304" pitchFamily="18" charset="0"/>
              </a:rPr>
              <a:t>The 008 is very Important! </a:t>
            </a:r>
          </a:p>
          <a:p>
            <a:r>
              <a:rPr lang="en-US" sz="20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The 008 field contains several codes that Polaris pulls from to use in the Display and Search functions, such as</a:t>
            </a:r>
            <a:r>
              <a:rPr lang="en-US" sz="20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Date</a:t>
            </a:r>
            <a:r>
              <a:rPr lang="en-US" sz="20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Place of pub, Illustrations, Audience, </a:t>
            </a:r>
            <a:r>
              <a:rPr lang="en-US" sz="20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Form of item</a:t>
            </a:r>
            <a:r>
              <a:rPr lang="en-US" sz="20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Nature of contents, Index, Literary form, Biography, and Language.</a:t>
            </a:r>
            <a:endParaRPr lang="en-US"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21A154A-D2AD-4BD3-BCD1-DB83002E4D34}"/>
              </a:ext>
            </a:extLst>
          </p:cNvPr>
          <p:cNvSpPr/>
          <p:nvPr/>
        </p:nvSpPr>
        <p:spPr>
          <a:xfrm>
            <a:off x="1762275" y="2017631"/>
            <a:ext cx="6096000" cy="830997"/>
          </a:xfrm>
          <a:prstGeom prst="rect">
            <a:avLst/>
          </a:prstGeom>
        </p:spPr>
        <p:txBody>
          <a:bodyPr>
            <a:spAutoFit/>
          </a:bodyPr>
          <a:lstStyle/>
          <a:p>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Example the date under the icon in the PAC view is pulled from the Date 1 field in the 008: </a:t>
            </a:r>
            <a:endParaRPr lang="en-US" sz="2400" b="1" dirty="0">
              <a:solidFill>
                <a:srgbClr val="0070C0"/>
              </a:solidFill>
            </a:endParaRPr>
          </a:p>
        </p:txBody>
      </p:sp>
      <p:pic>
        <p:nvPicPr>
          <p:cNvPr id="5" name="Picture 4">
            <a:extLst>
              <a:ext uri="{FF2B5EF4-FFF2-40B4-BE49-F238E27FC236}">
                <a16:creationId xmlns:a16="http://schemas.microsoft.com/office/drawing/2014/main" id="{303A0F8A-DEC8-4EB6-9869-9F3351B3308F}"/>
              </a:ext>
            </a:extLst>
          </p:cNvPr>
          <p:cNvPicPr>
            <a:picLocks noChangeAspect="1"/>
          </p:cNvPicPr>
          <p:nvPr/>
        </p:nvPicPr>
        <p:blipFill>
          <a:blip r:embed="rId2"/>
          <a:stretch>
            <a:fillRect/>
          </a:stretch>
        </p:blipFill>
        <p:spPr>
          <a:xfrm>
            <a:off x="1503124" y="2992165"/>
            <a:ext cx="9151450" cy="2807386"/>
          </a:xfrm>
          <a:prstGeom prst="rect">
            <a:avLst/>
          </a:prstGeom>
        </p:spPr>
      </p:pic>
    </p:spTree>
    <p:extLst>
      <p:ext uri="{BB962C8B-B14F-4D97-AF65-F5344CB8AC3E}">
        <p14:creationId xmlns:p14="http://schemas.microsoft.com/office/powerpoint/2010/main" val="84302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br>
              <a:rPr lang="en-US" dirty="0"/>
            </a:br>
            <a:endParaRPr lang="en-US" dirty="0"/>
          </a:p>
        </p:txBody>
      </p:sp>
      <p:sp>
        <p:nvSpPr>
          <p:cNvPr id="7" name="Text Placeholder 6"/>
          <p:cNvSpPr>
            <a:spLocks noGrp="1"/>
          </p:cNvSpPr>
          <p:nvPr>
            <p:ph type="body" sz="half" idx="2"/>
          </p:nvPr>
        </p:nvSpPr>
        <p:spPr>
          <a:xfrm>
            <a:off x="410873" y="729270"/>
            <a:ext cx="3200400" cy="2759280"/>
          </a:xfrm>
        </p:spPr>
        <p:txBody>
          <a:bodyPr>
            <a:normAutofit/>
          </a:bodyPr>
          <a:lstStyle/>
          <a:p>
            <a:r>
              <a:rPr lang="en-US" sz="2000" dirty="0">
                <a:solidFill>
                  <a:srgbClr val="002060"/>
                </a:solidFill>
              </a:rPr>
              <a:t>For a </a:t>
            </a:r>
            <a:r>
              <a:rPr lang="en-US" sz="2000" b="1" dirty="0">
                <a:solidFill>
                  <a:srgbClr val="002060"/>
                </a:solidFill>
              </a:rPr>
              <a:t>Large Print </a:t>
            </a:r>
            <a:r>
              <a:rPr lang="en-US" sz="2000" dirty="0">
                <a:solidFill>
                  <a:srgbClr val="002060"/>
                </a:solidFill>
              </a:rPr>
              <a:t>book to display correctly,  the LDR/Leader and 008 must have the following codes: </a:t>
            </a:r>
          </a:p>
          <a:p>
            <a:r>
              <a:rPr lang="en-US" sz="2000" b="1" dirty="0">
                <a:solidFill>
                  <a:srgbClr val="002060"/>
                </a:solidFill>
              </a:rPr>
              <a:t>a – Language material</a:t>
            </a:r>
            <a:r>
              <a:rPr lang="en-US" sz="2000" dirty="0">
                <a:solidFill>
                  <a:srgbClr val="002060"/>
                </a:solidFill>
              </a:rPr>
              <a:t>  / Bibliographic level</a:t>
            </a:r>
            <a:r>
              <a:rPr lang="en-US" sz="2000" b="1" dirty="0">
                <a:solidFill>
                  <a:srgbClr val="002060"/>
                </a:solidFill>
              </a:rPr>
              <a:t> m - Monograph</a:t>
            </a:r>
            <a:br>
              <a:rPr lang="en-US" sz="2000" dirty="0">
                <a:solidFill>
                  <a:srgbClr val="002060"/>
                </a:solidFill>
              </a:rPr>
            </a:br>
            <a:r>
              <a:rPr lang="en-US" sz="2000" dirty="0">
                <a:solidFill>
                  <a:srgbClr val="002060"/>
                </a:solidFill>
              </a:rPr>
              <a:t>008 Form of item </a:t>
            </a:r>
            <a:r>
              <a:rPr lang="en-US" sz="2000" b="1" dirty="0">
                <a:solidFill>
                  <a:srgbClr val="002060"/>
                </a:solidFill>
              </a:rPr>
              <a:t>d – Large print</a:t>
            </a:r>
            <a:endParaRPr lang="en-US" sz="1800" dirty="0">
              <a:solidFill>
                <a:srgbClr val="002060"/>
              </a:solidFill>
            </a:endParaRPr>
          </a:p>
        </p:txBody>
      </p:sp>
      <p:pic>
        <p:nvPicPr>
          <p:cNvPr id="9" name="Content Placeholder 8"/>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65886" y="729270"/>
            <a:ext cx="7596265" cy="5141431"/>
          </a:xfrm>
          <a:prstGeom prst="rect">
            <a:avLst/>
          </a:prstGeom>
          <a:noFill/>
          <a:ln>
            <a:noFill/>
          </a:ln>
        </p:spPr>
      </p:pic>
      <p:pic>
        <p:nvPicPr>
          <p:cNvPr id="10" name="Picture 9"/>
          <p:cNvPicPr/>
          <p:nvPr/>
        </p:nvPicPr>
        <p:blipFill>
          <a:blip r:embed="rId3"/>
          <a:stretch>
            <a:fillRect/>
          </a:stretch>
        </p:blipFill>
        <p:spPr>
          <a:xfrm>
            <a:off x="109714" y="3788846"/>
            <a:ext cx="3802718" cy="2477043"/>
          </a:xfrm>
          <a:prstGeom prst="rect">
            <a:avLst/>
          </a:prstGeom>
        </p:spPr>
      </p:pic>
    </p:spTree>
    <p:extLst>
      <p:ext uri="{BB962C8B-B14F-4D97-AF65-F5344CB8AC3E}">
        <p14:creationId xmlns:p14="http://schemas.microsoft.com/office/powerpoint/2010/main" val="4181075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644578" y="2249245"/>
            <a:ext cx="4646951" cy="3218772"/>
          </a:xfrm>
          <a:prstGeom prst="rect">
            <a:avLst/>
          </a:prstGeom>
          <a:noFill/>
          <a:ln>
            <a:noFill/>
          </a:ln>
        </p:spPr>
      </p:pic>
      <p:sp>
        <p:nvSpPr>
          <p:cNvPr id="3" name="Rectangle 2"/>
          <p:cNvSpPr/>
          <p:nvPr/>
        </p:nvSpPr>
        <p:spPr>
          <a:xfrm>
            <a:off x="679554" y="573135"/>
            <a:ext cx="5016708" cy="1477328"/>
          </a:xfrm>
          <a:prstGeom prst="rect">
            <a:avLst/>
          </a:prstGeom>
        </p:spPr>
        <p:txBody>
          <a:bodyPr wrap="square">
            <a:spAutoFit/>
          </a:bodyPr>
          <a:lstStyle/>
          <a:p>
            <a:r>
              <a:rPr lang="en-US" b="1" dirty="0">
                <a:solidFill>
                  <a:schemeClr val="accent5">
                    <a:lumMod val="75000"/>
                  </a:schemeClr>
                </a:solidFill>
                <a:latin typeface="Calibri" panose="020F0502020204030204" pitchFamily="34" charset="0"/>
                <a:cs typeface="Times New Roman" panose="02020603050405020304" pitchFamily="18" charset="0"/>
              </a:rPr>
              <a:t>DVD</a:t>
            </a:r>
            <a:r>
              <a:rPr lang="en-US" dirty="0">
                <a:solidFill>
                  <a:schemeClr val="accent5">
                    <a:lumMod val="75000"/>
                  </a:schemeClr>
                </a:solidFill>
                <a:latin typeface="Calibri" panose="020F0502020204030204" pitchFamily="34" charset="0"/>
                <a:cs typeface="Times New Roman" panose="02020603050405020304" pitchFamily="18" charset="0"/>
              </a:rPr>
              <a:t> Bib Record must be coded: </a:t>
            </a:r>
            <a:r>
              <a:rPr lang="en-US" b="1" dirty="0">
                <a:solidFill>
                  <a:schemeClr val="accent5">
                    <a:lumMod val="75000"/>
                  </a:schemeClr>
                </a:solidFill>
                <a:latin typeface="Calibri" panose="020F0502020204030204" pitchFamily="34" charset="0"/>
                <a:cs typeface="Times New Roman" panose="02020603050405020304" pitchFamily="18" charset="0"/>
              </a:rPr>
              <a:t>	</a:t>
            </a:r>
            <a:r>
              <a:rPr lang="en-US"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Leader Type of record </a:t>
            </a:r>
            <a:r>
              <a:rPr lang="en-US"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g – Projected medium	</a:t>
            </a:r>
            <a:endParaRPr lang="en-US" sz="16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007 </a:t>
            </a:r>
            <a:r>
              <a:rPr lang="en-US" dirty="0" err="1">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Videorecording</a:t>
            </a:r>
            <a:r>
              <a:rPr lang="en-US"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format</a:t>
            </a:r>
            <a:r>
              <a:rPr lang="en-US"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v – DVD</a:t>
            </a:r>
            <a:endParaRPr lang="en-US" sz="16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008 Type of visual </a:t>
            </a:r>
            <a:r>
              <a:rPr lang="en-US" dirty="0" err="1">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mat’l</a:t>
            </a:r>
            <a:r>
              <a:rPr lang="en-US"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v – </a:t>
            </a:r>
            <a:r>
              <a:rPr lang="en-US" b="1" dirty="0" err="1">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Videorecording</a:t>
            </a:r>
            <a:endParaRPr lang="en-US" sz="16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008 Date 1 </a:t>
            </a:r>
            <a:r>
              <a:rPr lang="en-US"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2017, </a:t>
            </a:r>
            <a:r>
              <a:rPr lang="en-US"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Audience </a:t>
            </a:r>
            <a:r>
              <a:rPr lang="en-US"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g - General</a:t>
            </a:r>
            <a:r>
              <a:rPr lang="en-US" sz="16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3"/>
          <a:stretch>
            <a:fillRect/>
          </a:stretch>
        </p:blipFill>
        <p:spPr>
          <a:xfrm>
            <a:off x="5291529" y="565832"/>
            <a:ext cx="6520720" cy="3918101"/>
          </a:xfrm>
          <a:prstGeom prst="rect">
            <a:avLst/>
          </a:prstGeom>
        </p:spPr>
      </p:pic>
    </p:spTree>
    <p:extLst>
      <p:ext uri="{BB962C8B-B14F-4D97-AF65-F5344CB8AC3E}">
        <p14:creationId xmlns:p14="http://schemas.microsoft.com/office/powerpoint/2010/main" val="1687441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9137" y="639292"/>
            <a:ext cx="5016708" cy="1846659"/>
          </a:xfrm>
          <a:prstGeom prst="rect">
            <a:avLst/>
          </a:prstGeom>
        </p:spPr>
        <p:txBody>
          <a:bodyPr wrap="square">
            <a:spAutoFit/>
          </a:bodyPr>
          <a:lstStyle/>
          <a:p>
            <a:r>
              <a:rPr lang="en-US" sz="2400" b="1" dirty="0">
                <a:solidFill>
                  <a:schemeClr val="accent5">
                    <a:lumMod val="75000"/>
                  </a:schemeClr>
                </a:solidFill>
                <a:latin typeface="Calibri" panose="020F0502020204030204" pitchFamily="34" charset="0"/>
                <a:cs typeface="Times New Roman" panose="02020603050405020304" pitchFamily="18" charset="0"/>
              </a:rPr>
              <a:t>Blu-ray Bib Record must be coded: </a:t>
            </a:r>
            <a:r>
              <a:rPr lang="en-US" b="1" dirty="0">
                <a:solidFill>
                  <a:schemeClr val="accent5">
                    <a:lumMod val="75000"/>
                  </a:schemeClr>
                </a:solidFill>
                <a:latin typeface="Calibri" panose="020F0502020204030204" pitchFamily="34" charset="0"/>
                <a:cs typeface="Times New Roman" panose="02020603050405020304" pitchFamily="18" charset="0"/>
              </a:rPr>
              <a:t>	</a:t>
            </a:r>
            <a:r>
              <a:rPr lang="en-US"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Leader Type of record </a:t>
            </a:r>
            <a:r>
              <a:rPr lang="en-US"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g – Projected medium	</a:t>
            </a:r>
            <a:endParaRPr lang="en-US"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007 Videorecording format</a:t>
            </a:r>
            <a:r>
              <a:rPr lang="en-US"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s – Blu-ray disc</a:t>
            </a:r>
            <a:endParaRPr lang="en-US"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008 Type of visual </a:t>
            </a:r>
            <a:r>
              <a:rPr lang="en-US" dirty="0" err="1">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mat’l</a:t>
            </a:r>
            <a:r>
              <a:rPr lang="en-US"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v – </a:t>
            </a:r>
            <a:r>
              <a:rPr lang="en-US" b="1" dirty="0" err="1">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Videorecording</a:t>
            </a:r>
            <a:endParaRPr lang="en-US"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008 Date 1 </a:t>
            </a:r>
            <a:r>
              <a:rPr lang="en-US"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2017, </a:t>
            </a:r>
            <a:r>
              <a:rPr lang="en-US"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Audience </a:t>
            </a:r>
            <a:r>
              <a:rPr lang="en-US"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g - General</a:t>
            </a:r>
            <a:r>
              <a:rPr lang="en-US"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91FB491-BBF4-4216-90CE-90EAC5F36FF7}"/>
              </a:ext>
            </a:extLst>
          </p:cNvPr>
          <p:cNvPicPr>
            <a:picLocks noChangeAspect="1"/>
          </p:cNvPicPr>
          <p:nvPr/>
        </p:nvPicPr>
        <p:blipFill>
          <a:blip r:embed="rId2"/>
          <a:stretch>
            <a:fillRect/>
          </a:stretch>
        </p:blipFill>
        <p:spPr>
          <a:xfrm>
            <a:off x="266196" y="2905647"/>
            <a:ext cx="6472808" cy="3236745"/>
          </a:xfrm>
          <a:prstGeom prst="rect">
            <a:avLst/>
          </a:prstGeom>
        </p:spPr>
      </p:pic>
      <p:pic>
        <p:nvPicPr>
          <p:cNvPr id="6" name="Picture 5">
            <a:extLst>
              <a:ext uri="{FF2B5EF4-FFF2-40B4-BE49-F238E27FC236}">
                <a16:creationId xmlns:a16="http://schemas.microsoft.com/office/drawing/2014/main" id="{D493DF35-23E5-4FEF-B5B2-38B0983339F8}"/>
              </a:ext>
            </a:extLst>
          </p:cNvPr>
          <p:cNvPicPr>
            <a:picLocks noChangeAspect="1"/>
          </p:cNvPicPr>
          <p:nvPr/>
        </p:nvPicPr>
        <p:blipFill>
          <a:blip r:embed="rId3"/>
          <a:stretch>
            <a:fillRect/>
          </a:stretch>
        </p:blipFill>
        <p:spPr>
          <a:xfrm>
            <a:off x="5020131" y="307279"/>
            <a:ext cx="6886575" cy="2686050"/>
          </a:xfrm>
          <a:prstGeom prst="rect">
            <a:avLst/>
          </a:prstGeom>
        </p:spPr>
      </p:pic>
      <p:sp>
        <p:nvSpPr>
          <p:cNvPr id="7" name="TextBox 6">
            <a:extLst>
              <a:ext uri="{FF2B5EF4-FFF2-40B4-BE49-F238E27FC236}">
                <a16:creationId xmlns:a16="http://schemas.microsoft.com/office/drawing/2014/main" id="{37EB112D-489F-4A79-AFED-6CD146B92968}"/>
              </a:ext>
            </a:extLst>
          </p:cNvPr>
          <p:cNvSpPr txBox="1"/>
          <p:nvPr/>
        </p:nvSpPr>
        <p:spPr>
          <a:xfrm>
            <a:off x="7360653" y="3321365"/>
            <a:ext cx="4546053" cy="830997"/>
          </a:xfrm>
          <a:prstGeom prst="rect">
            <a:avLst/>
          </a:prstGeom>
          <a:noFill/>
        </p:spPr>
        <p:txBody>
          <a:bodyPr wrap="none" rtlCol="0" anchor="ctr">
            <a:spAutoFit/>
          </a:bodyPr>
          <a:lstStyle/>
          <a:p>
            <a:r>
              <a:rPr lang="en-US" sz="2400" b="1" dirty="0">
                <a:solidFill>
                  <a:schemeClr val="accent5">
                    <a:lumMod val="75000"/>
                  </a:schemeClr>
                </a:solidFill>
                <a:latin typeface="Calibri" panose="020F0502020204030204" pitchFamily="34" charset="0"/>
                <a:cs typeface="Times New Roman" panose="02020603050405020304" pitchFamily="18" charset="0"/>
              </a:rPr>
              <a:t>for the record to display correctly </a:t>
            </a:r>
          </a:p>
          <a:p>
            <a:r>
              <a:rPr lang="en-US" sz="2400" b="1" dirty="0">
                <a:solidFill>
                  <a:schemeClr val="accent5">
                    <a:lumMod val="75000"/>
                  </a:schemeClr>
                </a:solidFill>
                <a:latin typeface="Calibri" panose="020F0502020204030204" pitchFamily="34" charset="0"/>
                <a:cs typeface="Times New Roman" panose="02020603050405020304" pitchFamily="18" charset="0"/>
              </a:rPr>
              <a:t>in the OPAC and in the Search. </a:t>
            </a:r>
          </a:p>
        </p:txBody>
      </p:sp>
    </p:spTree>
    <p:extLst>
      <p:ext uri="{BB962C8B-B14F-4D97-AF65-F5344CB8AC3E}">
        <p14:creationId xmlns:p14="http://schemas.microsoft.com/office/powerpoint/2010/main" val="1441899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85F0EA-AC63-42E7-8685-0CC619453FAC}"/>
              </a:ext>
            </a:extLst>
          </p:cNvPr>
          <p:cNvSpPr/>
          <p:nvPr/>
        </p:nvSpPr>
        <p:spPr>
          <a:xfrm>
            <a:off x="1043835" y="600587"/>
            <a:ext cx="6096000" cy="6032421"/>
          </a:xfrm>
          <a:prstGeom prst="rect">
            <a:avLst/>
          </a:prstGeom>
        </p:spPr>
        <p:txBody>
          <a:bodyPr>
            <a:spAutoFit/>
          </a:bodyPr>
          <a:lstStyle/>
          <a:p>
            <a:r>
              <a:rPr lang="en-US" sz="28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Audio Book on CD </a:t>
            </a:r>
          </a:p>
          <a:p>
            <a:r>
              <a:rPr lang="en-US" b="1" u="sng" dirty="0">
                <a:latin typeface="Calibri" panose="020F0502020204030204" pitchFamily="34" charset="0"/>
                <a:cs typeface="Times New Roman" panose="02020603050405020304" pitchFamily="18" charset="0"/>
              </a:rPr>
              <a:t>Leader</a:t>
            </a:r>
            <a:r>
              <a:rPr lang="en-US" dirty="0">
                <a:latin typeface="Calibri" panose="020F0502020204030204" pitchFamily="34" charset="0"/>
                <a:cs typeface="Times New Roman" panose="02020603050405020304" pitchFamily="18" charset="0"/>
              </a:rPr>
              <a:t> Type of record – </a:t>
            </a:r>
            <a:r>
              <a:rPr lang="en-US" b="1" dirty="0" err="1">
                <a:latin typeface="Calibri" panose="020F0502020204030204" pitchFamily="34" charset="0"/>
                <a:cs typeface="Times New Roman" panose="02020603050405020304" pitchFamily="18" charset="0"/>
              </a:rPr>
              <a:t>i</a:t>
            </a:r>
            <a:r>
              <a:rPr lang="en-US" b="1" dirty="0">
                <a:latin typeface="Calibri" panose="020F0502020204030204" pitchFamily="34" charset="0"/>
                <a:cs typeface="Times New Roman" panose="02020603050405020304" pitchFamily="18" charset="0"/>
              </a:rPr>
              <a:t> – Nonmusical sound recording</a:t>
            </a:r>
          </a:p>
          <a:p>
            <a:r>
              <a:rPr lang="en-US" b="1" u="sng" dirty="0">
                <a:latin typeface="Calibri" panose="020F0502020204030204" pitchFamily="34" charset="0"/>
                <a:ea typeface="Calibri" panose="020F0502020204030204" pitchFamily="34" charset="0"/>
                <a:cs typeface="Times New Roman" panose="02020603050405020304" pitchFamily="18" charset="0"/>
              </a:rPr>
              <a:t>007</a:t>
            </a:r>
            <a:r>
              <a:rPr lang="en-US" dirty="0">
                <a:latin typeface="Calibri" panose="020F0502020204030204" pitchFamily="34" charset="0"/>
                <a:ea typeface="Calibri" panose="020F0502020204030204" pitchFamily="34" charset="0"/>
                <a:cs typeface="Times New Roman" panose="02020603050405020304" pitchFamily="18" charset="0"/>
              </a:rPr>
              <a:t> Category of material </a:t>
            </a:r>
            <a:r>
              <a:rPr lang="en-US" b="1" dirty="0">
                <a:latin typeface="Calibri" panose="020F0502020204030204" pitchFamily="34" charset="0"/>
                <a:ea typeface="Calibri" panose="020F0502020204030204" pitchFamily="34" charset="0"/>
                <a:cs typeface="Times New Roman" panose="02020603050405020304" pitchFamily="18" charset="0"/>
              </a:rPr>
              <a:t>s – Sound recording </a:t>
            </a:r>
            <a:r>
              <a:rPr lang="en-US" dirty="0">
                <a:latin typeface="Calibri" panose="020F0502020204030204" pitchFamily="34" charset="0"/>
                <a:ea typeface="Calibri" panose="020F0502020204030204" pitchFamily="34" charset="0"/>
                <a:cs typeface="Times New Roman" panose="02020603050405020304" pitchFamily="18" charset="0"/>
              </a:rPr>
              <a:t>/ Specific </a:t>
            </a:r>
            <a:r>
              <a:rPr lang="en-US" dirty="0" err="1">
                <a:latin typeface="Calibri" panose="020F0502020204030204" pitchFamily="34" charset="0"/>
                <a:ea typeface="Calibri" panose="020F0502020204030204" pitchFamily="34" charset="0"/>
                <a:cs typeface="Times New Roman" panose="02020603050405020304" pitchFamily="18" charset="0"/>
              </a:rPr>
              <a:t>mat’l</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desig</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d – Sound disc</a:t>
            </a:r>
            <a:r>
              <a:rPr lang="en-US" dirty="0">
                <a:latin typeface="Calibri" panose="020F0502020204030204" pitchFamily="34" charset="0"/>
                <a:ea typeface="Calibri" panose="020F0502020204030204" pitchFamily="34" charset="0"/>
                <a:cs typeface="Times New Roman" panose="02020603050405020304" pitchFamily="18" charset="0"/>
              </a:rPr>
              <a:t>, Speed </a:t>
            </a:r>
            <a:r>
              <a:rPr lang="en-US" b="1" dirty="0">
                <a:latin typeface="Calibri" panose="020F0502020204030204" pitchFamily="34" charset="0"/>
                <a:ea typeface="Calibri" panose="020F0502020204030204" pitchFamily="34" charset="0"/>
                <a:cs typeface="Times New Roman" panose="02020603050405020304" pitchFamily="18" charset="0"/>
              </a:rPr>
              <a:t>f – 1.4 m. per sec.</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Calibri" panose="020F0502020204030204" pitchFamily="34" charset="0"/>
                <a:ea typeface="Calibri" panose="020F0502020204030204" pitchFamily="34" charset="0"/>
                <a:cs typeface="Times New Roman" panose="02020603050405020304" pitchFamily="18" charset="0"/>
              </a:rPr>
              <a:t> </a:t>
            </a:r>
          </a:p>
          <a:p>
            <a:r>
              <a:rPr lang="en-US" sz="28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Music CD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b="1" u="sng" dirty="0">
                <a:latin typeface="Calibri" panose="020F0502020204030204" pitchFamily="34" charset="0"/>
                <a:cs typeface="Times New Roman" panose="02020603050405020304" pitchFamily="18" charset="0"/>
              </a:rPr>
              <a:t>Leader</a:t>
            </a:r>
            <a:r>
              <a:rPr lang="en-US" dirty="0">
                <a:latin typeface="Calibri" panose="020F0502020204030204" pitchFamily="34" charset="0"/>
                <a:cs typeface="Times New Roman" panose="02020603050405020304" pitchFamily="18" charset="0"/>
              </a:rPr>
              <a:t> Type of record </a:t>
            </a:r>
            <a:r>
              <a:rPr lang="en-US" b="1" dirty="0">
                <a:latin typeface="Calibri" panose="020F0502020204030204" pitchFamily="34" charset="0"/>
                <a:cs typeface="Times New Roman" panose="02020603050405020304" pitchFamily="18" charset="0"/>
              </a:rPr>
              <a:t>j – Musical sound recording </a:t>
            </a:r>
          </a:p>
          <a:p>
            <a:r>
              <a:rPr lang="en-US" b="1" u="sng" dirty="0">
                <a:latin typeface="Calibri" panose="020F0502020204030204" pitchFamily="34" charset="0"/>
                <a:ea typeface="Calibri" panose="020F0502020204030204" pitchFamily="34" charset="0"/>
                <a:cs typeface="Times New Roman" panose="02020603050405020304" pitchFamily="18" charset="0"/>
              </a:rPr>
              <a:t>007</a:t>
            </a:r>
            <a:r>
              <a:rPr lang="en-US" dirty="0">
                <a:latin typeface="Calibri" panose="020F0502020204030204" pitchFamily="34" charset="0"/>
                <a:ea typeface="Calibri" panose="020F0502020204030204" pitchFamily="34" charset="0"/>
                <a:cs typeface="Times New Roman" panose="02020603050405020304" pitchFamily="18" charset="0"/>
              </a:rPr>
              <a:t> Category of material </a:t>
            </a:r>
            <a:r>
              <a:rPr lang="en-US" b="1" dirty="0">
                <a:latin typeface="Calibri" panose="020F0502020204030204" pitchFamily="34" charset="0"/>
                <a:ea typeface="Calibri" panose="020F0502020204030204" pitchFamily="34" charset="0"/>
                <a:cs typeface="Times New Roman" panose="02020603050405020304" pitchFamily="18" charset="0"/>
              </a:rPr>
              <a:t>s – Sound recording</a:t>
            </a:r>
            <a:r>
              <a:rPr lang="en-US" dirty="0">
                <a:latin typeface="Calibri" panose="020F0502020204030204" pitchFamily="34" charset="0"/>
                <a:ea typeface="Calibri" panose="020F0502020204030204" pitchFamily="34" charset="0"/>
                <a:cs typeface="Times New Roman" panose="02020603050405020304" pitchFamily="18" charset="0"/>
              </a:rPr>
              <a:t> / Specific </a:t>
            </a:r>
            <a:r>
              <a:rPr lang="en-US" dirty="0" err="1">
                <a:latin typeface="Calibri" panose="020F0502020204030204" pitchFamily="34" charset="0"/>
                <a:ea typeface="Calibri" panose="020F0502020204030204" pitchFamily="34" charset="0"/>
                <a:cs typeface="Times New Roman" panose="02020603050405020304" pitchFamily="18" charset="0"/>
              </a:rPr>
              <a:t>mat’l</a:t>
            </a:r>
            <a:r>
              <a:rPr lang="en-US" dirty="0">
                <a:latin typeface="Calibri" panose="020F0502020204030204" pitchFamily="34" charset="0"/>
                <a:ea typeface="Calibri" panose="020F0502020204030204" pitchFamily="34" charset="0"/>
                <a:cs typeface="Times New Roman" panose="02020603050405020304" pitchFamily="18" charset="0"/>
              </a:rPr>
              <a:t> design </a:t>
            </a:r>
            <a:r>
              <a:rPr lang="en-US" b="1" dirty="0">
                <a:latin typeface="Calibri" panose="020F0502020204030204" pitchFamily="34" charset="0"/>
                <a:ea typeface="Calibri" panose="020F0502020204030204" pitchFamily="34" charset="0"/>
                <a:cs typeface="Times New Roman" panose="02020603050405020304" pitchFamily="18" charset="0"/>
              </a:rPr>
              <a:t>d – Sound disc</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Speed </a:t>
            </a:r>
            <a:r>
              <a:rPr lang="en-US" b="1" dirty="0">
                <a:latin typeface="Calibri" panose="020F0502020204030204" pitchFamily="34" charset="0"/>
                <a:ea typeface="Calibri" panose="020F0502020204030204" pitchFamily="34" charset="0"/>
                <a:cs typeface="Times New Roman" panose="02020603050405020304" pitchFamily="18" charset="0"/>
              </a:rPr>
              <a:t>f – 1.4 m. per sec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Video Game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b="1" u="sng" dirty="0">
                <a:latin typeface="Calibri" panose="020F0502020204030204" pitchFamily="34" charset="0"/>
                <a:cs typeface="Times New Roman" panose="02020603050405020304" pitchFamily="18" charset="0"/>
              </a:rPr>
              <a:t>Leader</a:t>
            </a:r>
            <a:r>
              <a:rPr lang="en-US" dirty="0">
                <a:latin typeface="Calibri" panose="020F0502020204030204" pitchFamily="34" charset="0"/>
                <a:cs typeface="Times New Roman" panose="02020603050405020304" pitchFamily="18" charset="0"/>
              </a:rPr>
              <a:t> Type of record </a:t>
            </a:r>
            <a:r>
              <a:rPr lang="en-US" b="1" dirty="0">
                <a:latin typeface="Calibri" panose="020F0502020204030204" pitchFamily="34" charset="0"/>
                <a:cs typeface="Times New Roman" panose="02020603050405020304" pitchFamily="18" charset="0"/>
              </a:rPr>
              <a:t>m – Computer file</a:t>
            </a:r>
          </a:p>
          <a:p>
            <a:r>
              <a:rPr lang="en-US" b="1" u="sng" dirty="0">
                <a:latin typeface="Calibri" panose="020F0502020204030204" pitchFamily="34" charset="0"/>
                <a:cs typeface="Times New Roman" panose="02020603050405020304" pitchFamily="18" charset="0"/>
              </a:rPr>
              <a:t>007</a:t>
            </a:r>
            <a:r>
              <a:rPr lang="en-US" dirty="0">
                <a:latin typeface="Calibri" panose="020F0502020204030204" pitchFamily="34" charset="0"/>
                <a:cs typeface="Times New Roman" panose="02020603050405020304" pitchFamily="18" charset="0"/>
              </a:rPr>
              <a:t> Category of material </a:t>
            </a:r>
            <a:r>
              <a:rPr lang="en-US" b="1" dirty="0">
                <a:latin typeface="Calibri" panose="020F0502020204030204" pitchFamily="34" charset="0"/>
                <a:cs typeface="Times New Roman" panose="02020603050405020304" pitchFamily="18" charset="0"/>
              </a:rPr>
              <a:t>c – Electronic resources </a:t>
            </a:r>
            <a:r>
              <a:rPr lang="en-US" dirty="0">
                <a:latin typeface="Calibri" panose="020F0502020204030204" pitchFamily="34" charset="0"/>
                <a:cs typeface="Times New Roman" panose="02020603050405020304" pitchFamily="18" charset="0"/>
              </a:rPr>
              <a:t>/ Specific </a:t>
            </a:r>
            <a:r>
              <a:rPr lang="en-US" dirty="0" err="1">
                <a:latin typeface="Calibri" panose="020F0502020204030204" pitchFamily="34" charset="0"/>
                <a:cs typeface="Times New Roman" panose="02020603050405020304" pitchFamily="18" charset="0"/>
              </a:rPr>
              <a:t>mat’l</a:t>
            </a:r>
            <a:r>
              <a:rPr lang="en-US" dirty="0">
                <a:latin typeface="Calibri" panose="020F0502020204030204" pitchFamily="34" charset="0"/>
                <a:cs typeface="Times New Roman" panose="02020603050405020304" pitchFamily="18" charset="0"/>
              </a:rPr>
              <a:t> design </a:t>
            </a:r>
            <a:r>
              <a:rPr lang="en-US" b="1" dirty="0">
                <a:latin typeface="Calibri" panose="020F0502020204030204" pitchFamily="34" charset="0"/>
                <a:cs typeface="Times New Roman" panose="02020603050405020304" pitchFamily="18" charset="0"/>
              </a:rPr>
              <a:t>o – Optical disc </a:t>
            </a:r>
          </a:p>
          <a:p>
            <a:r>
              <a:rPr lang="en-US" b="1" u="sng" dirty="0">
                <a:latin typeface="Calibri" panose="020F0502020204030204" pitchFamily="34" charset="0"/>
                <a:cs typeface="Times New Roman" panose="02020603050405020304" pitchFamily="18" charset="0"/>
              </a:rPr>
              <a:t>008</a:t>
            </a:r>
            <a:r>
              <a:rPr lang="en-US" dirty="0">
                <a:latin typeface="Calibri" panose="020F0502020204030204" pitchFamily="34" charset="0"/>
                <a:cs typeface="Times New Roman" panose="02020603050405020304" pitchFamily="18" charset="0"/>
              </a:rPr>
              <a:t> Type of computer file </a:t>
            </a:r>
            <a:r>
              <a:rPr lang="en-US" b="1" dirty="0">
                <a:latin typeface="Calibri" panose="020F0502020204030204" pitchFamily="34" charset="0"/>
                <a:cs typeface="Times New Roman" panose="02020603050405020304" pitchFamily="18" charset="0"/>
              </a:rPr>
              <a:t>g - Game</a:t>
            </a:r>
          </a:p>
          <a:p>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0033847-8D65-4AF9-ACC6-064EFE8BFED8}"/>
              </a:ext>
            </a:extLst>
          </p:cNvPr>
          <p:cNvSpPr/>
          <p:nvPr/>
        </p:nvSpPr>
        <p:spPr>
          <a:xfrm>
            <a:off x="7920625" y="1265130"/>
            <a:ext cx="6096000" cy="4334004"/>
          </a:xfrm>
          <a:prstGeom prst="rect">
            <a:avLst/>
          </a:prstGeom>
        </p:spPr>
        <p:txBody>
          <a:bodyPr wrap="square" numCol="2">
            <a:noAutofit/>
          </a:bodyPr>
          <a:lstStyle/>
          <a:p>
            <a:r>
              <a:rPr lang="en-US" sz="2000"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The codes and categories in the Fixed Fields may seem unimportant but they are actually crucial for helping patrons find the materials!</a:t>
            </a:r>
          </a:p>
          <a:p>
            <a:r>
              <a:rPr lang="en-US" sz="2000"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 </a:t>
            </a:r>
          </a:p>
          <a:p>
            <a:r>
              <a:rPr lang="en-US" sz="2000"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There is more information about Fixed Fields on the ATS website in the</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7B8090E-C4BD-4B1F-A73B-CBDC340B1050}"/>
              </a:ext>
            </a:extLst>
          </p:cNvPr>
          <p:cNvPicPr>
            <a:picLocks noChangeAspect="1"/>
          </p:cNvPicPr>
          <p:nvPr/>
        </p:nvPicPr>
        <p:blipFill>
          <a:blip r:embed="rId2"/>
          <a:stretch>
            <a:fillRect/>
          </a:stretch>
        </p:blipFill>
        <p:spPr>
          <a:xfrm>
            <a:off x="7527034" y="4171168"/>
            <a:ext cx="4197328" cy="726960"/>
          </a:xfrm>
          <a:prstGeom prst="rect">
            <a:avLst/>
          </a:prstGeom>
        </p:spPr>
      </p:pic>
    </p:spTree>
    <p:extLst>
      <p:ext uri="{BB962C8B-B14F-4D97-AF65-F5344CB8AC3E}">
        <p14:creationId xmlns:p14="http://schemas.microsoft.com/office/powerpoint/2010/main" val="381314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94359"/>
            <a:ext cx="3200400" cy="2148841"/>
          </a:xfrm>
        </p:spPr>
        <p:txBody>
          <a:bodyPr>
            <a:normAutofit fontScale="90000"/>
          </a:bodyPr>
          <a:lstStyle/>
          <a:p>
            <a:r>
              <a:rPr lang="en-US" sz="4900" b="1" i="1" dirty="0">
                <a:solidFill>
                  <a:srgbClr val="FFFF00"/>
                </a:solidFill>
              </a:rPr>
              <a:t>Main  Variable Fields</a:t>
            </a:r>
            <a:br>
              <a:rPr lang="en-US" dirty="0"/>
            </a:br>
            <a:endParaRPr lang="en-US" dirty="0"/>
          </a:p>
        </p:txBody>
      </p:sp>
      <p:sp>
        <p:nvSpPr>
          <p:cNvPr id="5" name="Text Placeholder 4"/>
          <p:cNvSpPr>
            <a:spLocks noGrp="1"/>
          </p:cNvSpPr>
          <p:nvPr>
            <p:ph type="body" sz="half" idx="2"/>
          </p:nvPr>
        </p:nvSpPr>
        <p:spPr>
          <a:xfrm>
            <a:off x="457200" y="2880359"/>
            <a:ext cx="3200400" cy="3424845"/>
          </a:xfrm>
        </p:spPr>
        <p:txBody>
          <a:bodyPr>
            <a:normAutofit/>
          </a:bodyPr>
          <a:lstStyle/>
          <a:p>
            <a:r>
              <a:rPr lang="en-US" sz="2400" dirty="0">
                <a:solidFill>
                  <a:srgbClr val="FFFF00"/>
                </a:solidFill>
              </a:rPr>
              <a:t>Variable fields vary in length based on the data. They are the fields 010         999.</a:t>
            </a:r>
          </a:p>
          <a:p>
            <a:pPr marL="342900" indent="-342900">
              <a:buFont typeface="Wingdings" panose="05000000000000000000" pitchFamily="2" charset="2"/>
              <a:buChar char="ü"/>
            </a:pPr>
            <a:r>
              <a:rPr lang="en-US" sz="2400" dirty="0">
                <a:solidFill>
                  <a:srgbClr val="FFFF00"/>
                </a:solidFill>
              </a:rPr>
              <a:t>Check the highlighted fields in every bibliographic record to make sure the data is correct.</a:t>
            </a:r>
          </a:p>
        </p:txBody>
      </p:sp>
      <p:pic>
        <p:nvPicPr>
          <p:cNvPr id="8" name="Content Placeholder 7"/>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40275" y="888665"/>
            <a:ext cx="6492875" cy="5121945"/>
          </a:xfrm>
          <a:prstGeom prst="rect">
            <a:avLst/>
          </a:prstGeom>
          <a:noFill/>
          <a:ln>
            <a:noFill/>
          </a:ln>
        </p:spPr>
      </p:pic>
      <p:sp>
        <p:nvSpPr>
          <p:cNvPr id="7" name="Arrow: Right 124">
            <a:extLst>
              <a:ext uri="{FF2B5EF4-FFF2-40B4-BE49-F238E27FC236}">
                <a16:creationId xmlns:a16="http://schemas.microsoft.com/office/drawing/2014/main" id="{23D9C01F-DB67-4B06-8E68-DCFF9B5D50CD}"/>
              </a:ext>
            </a:extLst>
          </p:cNvPr>
          <p:cNvSpPr/>
          <p:nvPr/>
        </p:nvSpPr>
        <p:spPr>
          <a:xfrm>
            <a:off x="1090998" y="4005836"/>
            <a:ext cx="449704" cy="21535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263040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69916" y="402520"/>
            <a:ext cx="7556838" cy="5463314"/>
          </a:xfrm>
          <a:prstGeom prst="rect">
            <a:avLst/>
          </a:prstGeom>
          <a:ln w="38100">
            <a:solidFill>
              <a:srgbClr val="0070C0"/>
            </a:solidFill>
          </a:ln>
        </p:spPr>
      </p:pic>
      <p:sp>
        <p:nvSpPr>
          <p:cNvPr id="2" name="Speech Bubble: Rectangle 1">
            <a:extLst>
              <a:ext uri="{FF2B5EF4-FFF2-40B4-BE49-F238E27FC236}">
                <a16:creationId xmlns:a16="http://schemas.microsoft.com/office/drawing/2014/main" id="{569C0611-798A-46CF-9206-AE091E144718}"/>
              </a:ext>
            </a:extLst>
          </p:cNvPr>
          <p:cNvSpPr/>
          <p:nvPr/>
        </p:nvSpPr>
        <p:spPr>
          <a:xfrm>
            <a:off x="414738" y="402520"/>
            <a:ext cx="2655517" cy="3832965"/>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t>Every field begins with a tag indicating the field info. Common tags to check, edit or add in each bib record</a:t>
            </a:r>
          </a:p>
        </p:txBody>
      </p:sp>
      <p:sp>
        <p:nvSpPr>
          <p:cNvPr id="4" name="Arrow: Right 3">
            <a:extLst>
              <a:ext uri="{FF2B5EF4-FFF2-40B4-BE49-F238E27FC236}">
                <a16:creationId xmlns:a16="http://schemas.microsoft.com/office/drawing/2014/main" id="{DA32B6F5-F390-43EA-9E61-3C35E1D8340B}"/>
              </a:ext>
            </a:extLst>
          </p:cNvPr>
          <p:cNvSpPr/>
          <p:nvPr/>
        </p:nvSpPr>
        <p:spPr>
          <a:xfrm>
            <a:off x="1979112" y="313417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158193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089" y="2320868"/>
            <a:ext cx="6275883" cy="3785652"/>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100</a:t>
            </a:r>
            <a:r>
              <a:rPr lang="en-US" dirty="0">
                <a:latin typeface="Calibri" panose="020F0502020204030204" pitchFamily="34" charset="0"/>
                <a:ea typeface="Calibri" panose="020F0502020204030204" pitchFamily="34" charset="0"/>
                <a:cs typeface="Times New Roman" panose="02020603050405020304" pitchFamily="18" charset="0"/>
              </a:rPr>
              <a:t>: Author main entry, 1</a:t>
            </a:r>
            <a:r>
              <a:rPr lang="en-US" baseline="30000" dirty="0">
                <a:latin typeface="Calibri" panose="020F0502020204030204" pitchFamily="34" charset="0"/>
                <a:ea typeface="Calibri" panose="020F0502020204030204" pitchFamily="34" charset="0"/>
                <a:cs typeface="Times New Roman" panose="02020603050405020304" pitchFamily="18" charset="0"/>
              </a:rPr>
              <a:t>st</a:t>
            </a:r>
            <a:r>
              <a:rPr lang="en-US" dirty="0">
                <a:latin typeface="Calibri" panose="020F0502020204030204" pitchFamily="34" charset="0"/>
                <a:ea typeface="Calibri" panose="020F0502020204030204" pitchFamily="34" charset="0"/>
                <a:cs typeface="Times New Roman" panose="02020603050405020304" pitchFamily="18" charset="0"/>
              </a:rPr>
              <a:t> indicator 0 = Forename, 1 = Surname, 2 = Family name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2000" b="1" i="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The most important indicators to check are in the 245 field. If they are not correct the material can’t be searched by Title!</a:t>
            </a:r>
          </a:p>
          <a:p>
            <a:r>
              <a:rPr lang="en-US" b="1" dirty="0">
                <a:latin typeface="Calibri" panose="020F0502020204030204" pitchFamily="34" charset="0"/>
                <a:ea typeface="Calibri" panose="020F0502020204030204" pitchFamily="34" charset="0"/>
                <a:cs typeface="Times New Roman" panose="02020603050405020304" pitchFamily="18" charset="0"/>
              </a:rPr>
              <a:t>245</a:t>
            </a:r>
            <a:r>
              <a:rPr lang="en-US" dirty="0">
                <a:latin typeface="Calibri" panose="020F0502020204030204" pitchFamily="34" charset="0"/>
                <a:ea typeface="Calibri" panose="020F0502020204030204" pitchFamily="34" charset="0"/>
                <a:cs typeface="Times New Roman" panose="02020603050405020304" pitchFamily="18" charset="0"/>
              </a:rPr>
              <a:t>: Title statement, 1</a:t>
            </a:r>
            <a:r>
              <a:rPr lang="en-US" baseline="30000" dirty="0">
                <a:latin typeface="Calibri" panose="020F0502020204030204" pitchFamily="34" charset="0"/>
                <a:ea typeface="Calibri" panose="020F0502020204030204" pitchFamily="34" charset="0"/>
                <a:cs typeface="Times New Roman" panose="02020603050405020304" pitchFamily="18" charset="0"/>
              </a:rPr>
              <a:t>st</a:t>
            </a:r>
            <a:r>
              <a:rPr lang="en-US" dirty="0">
                <a:latin typeface="Calibri" panose="020F0502020204030204" pitchFamily="34" charset="0"/>
                <a:ea typeface="Calibri" panose="020F0502020204030204" pitchFamily="34" charset="0"/>
                <a:cs typeface="Times New Roman" panose="02020603050405020304" pitchFamily="18" charset="0"/>
              </a:rPr>
              <a:t> indicator 0 = No added entry, 1 = Added entry, if there’s a 240 or 1XX</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2</a:t>
            </a:r>
            <a:r>
              <a:rPr lang="en-US" baseline="30000" dirty="0">
                <a:latin typeface="Calibri" panose="020F0502020204030204" pitchFamily="34" charset="0"/>
                <a:ea typeface="Calibri" panose="020F0502020204030204" pitchFamily="34" charset="0"/>
                <a:cs typeface="Times New Roman" panose="02020603050405020304" pitchFamily="18" charset="0"/>
              </a:rPr>
              <a:t>nd</a:t>
            </a:r>
            <a:r>
              <a:rPr lang="en-US" dirty="0">
                <a:latin typeface="Calibri" panose="020F0502020204030204" pitchFamily="34" charset="0"/>
                <a:ea typeface="Calibri" panose="020F0502020204030204" pitchFamily="34" charset="0"/>
                <a:cs typeface="Times New Roman" panose="02020603050405020304" pitchFamily="18" charset="0"/>
              </a:rPr>
              <a:t> indicator 0 = No </a:t>
            </a:r>
            <a:r>
              <a:rPr lang="en-US" dirty="0" err="1">
                <a:latin typeface="Calibri" panose="020F0502020204030204" pitchFamily="34" charset="0"/>
                <a:ea typeface="Calibri" panose="020F0502020204030204" pitchFamily="34" charset="0"/>
                <a:cs typeface="Times New Roman" panose="02020603050405020304" pitchFamily="18" charset="0"/>
              </a:rPr>
              <a:t>nonfiling</a:t>
            </a:r>
            <a:r>
              <a:rPr lang="en-US" dirty="0">
                <a:latin typeface="Calibri" panose="020F0502020204030204" pitchFamily="34" charset="0"/>
                <a:ea typeface="Calibri" panose="020F0502020204030204" pitchFamily="34" charset="0"/>
                <a:cs typeface="Times New Roman" panose="02020603050405020304" pitchFamily="18" charset="0"/>
              </a:rPr>
              <a:t> characters, 2 = a, 3 = an, </a:t>
            </a:r>
            <a:r>
              <a:rPr lang="en-US" dirty="0" err="1">
                <a:latin typeface="Calibri" panose="020F0502020204030204" pitchFamily="34" charset="0"/>
                <a:ea typeface="Calibri" panose="020F0502020204030204" pitchFamily="34" charset="0"/>
                <a:cs typeface="Times New Roman" panose="02020603050405020304" pitchFamily="18" charset="0"/>
              </a:rPr>
              <a:t>il</a:t>
            </a:r>
            <a:r>
              <a:rPr lang="en-US" dirty="0">
                <a:latin typeface="Calibri" panose="020F0502020204030204" pitchFamily="34" charset="0"/>
                <a:ea typeface="Calibri" panose="020F0502020204030204" pitchFamily="34" charset="0"/>
                <a:cs typeface="Times New Roman" panose="02020603050405020304" pitchFamily="18" charset="0"/>
              </a:rPr>
              <a:t>, lo, el, la, 4 = the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490</a:t>
            </a:r>
            <a:r>
              <a:rPr lang="en-US" dirty="0">
                <a:latin typeface="Calibri" panose="020F0502020204030204" pitchFamily="34" charset="0"/>
                <a:ea typeface="Calibri" panose="020F0502020204030204" pitchFamily="34" charset="0"/>
                <a:cs typeface="Times New Roman" panose="02020603050405020304" pitchFamily="18" charset="0"/>
              </a:rPr>
              <a:t>: Series as on item, 1 = Series traced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650</a:t>
            </a:r>
            <a:r>
              <a:rPr lang="en-US" dirty="0">
                <a:latin typeface="Calibri" panose="020F0502020204030204" pitchFamily="34" charset="0"/>
                <a:ea typeface="Calibri" panose="020F0502020204030204" pitchFamily="34" charset="0"/>
                <a:cs typeface="Times New Roman" panose="02020603050405020304" pitchFamily="18" charset="0"/>
              </a:rPr>
              <a:t>: Subject, added entry, 2</a:t>
            </a:r>
            <a:r>
              <a:rPr lang="en-US" baseline="30000" dirty="0">
                <a:latin typeface="Calibri" panose="020F0502020204030204" pitchFamily="34" charset="0"/>
                <a:ea typeface="Calibri" panose="020F0502020204030204" pitchFamily="34" charset="0"/>
                <a:cs typeface="Times New Roman" panose="02020603050405020304" pitchFamily="18" charset="0"/>
              </a:rPr>
              <a:t>nd</a:t>
            </a:r>
            <a:r>
              <a:rPr lang="en-US" dirty="0">
                <a:latin typeface="Calibri" panose="020F0502020204030204" pitchFamily="34" charset="0"/>
                <a:ea typeface="Calibri" panose="020F0502020204030204" pitchFamily="34" charset="0"/>
                <a:cs typeface="Times New Roman" panose="02020603050405020304" pitchFamily="18" charset="0"/>
              </a:rPr>
              <a:t> indicator 0 = LC, 1 = LC for children, 2 = Medical, 7 = Source in subfield ‡2</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latin typeface="Calibri" panose="020F0502020204030204" pitchFamily="34" charset="0"/>
                <a:ea typeface="Calibri" panose="020F0502020204030204" pitchFamily="34" charset="0"/>
                <a:cs typeface="Times New Roman" panose="02020603050405020304" pitchFamily="18" charset="0"/>
              </a:rPr>
              <a:t>800: </a:t>
            </a:r>
            <a:r>
              <a:rPr lang="en-US" dirty="0">
                <a:latin typeface="Calibri" panose="020F0502020204030204" pitchFamily="34" charset="0"/>
                <a:ea typeface="Calibri" panose="020F0502020204030204" pitchFamily="34" charset="0"/>
                <a:cs typeface="Times New Roman" panose="02020603050405020304" pitchFamily="18" charset="0"/>
              </a:rPr>
              <a:t>Series added entry, personal name, 1</a:t>
            </a:r>
            <a:r>
              <a:rPr lang="en-US" baseline="30000" dirty="0">
                <a:latin typeface="Calibri" panose="020F0502020204030204" pitchFamily="34" charset="0"/>
                <a:ea typeface="Calibri" panose="020F0502020204030204" pitchFamily="34" charset="0"/>
                <a:cs typeface="Times New Roman" panose="02020603050405020304" pitchFamily="18" charset="0"/>
              </a:rPr>
              <a:t>st</a:t>
            </a:r>
            <a:r>
              <a:rPr lang="en-US" dirty="0">
                <a:latin typeface="Calibri" panose="020F0502020204030204" pitchFamily="34" charset="0"/>
                <a:ea typeface="Calibri" panose="020F0502020204030204" pitchFamily="34" charset="0"/>
                <a:cs typeface="Times New Roman" panose="02020603050405020304" pitchFamily="18" charset="0"/>
              </a:rPr>
              <a:t> indicator 1 = Surname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4165" y="454491"/>
            <a:ext cx="4772995" cy="5001929"/>
          </a:xfrm>
          <a:prstGeom prst="rect">
            <a:avLst/>
          </a:prstGeom>
          <a:noFill/>
          <a:ln>
            <a:noFill/>
          </a:ln>
        </p:spPr>
      </p:pic>
      <p:sp>
        <p:nvSpPr>
          <p:cNvPr id="4" name="Rectangle 3">
            <a:extLst>
              <a:ext uri="{FF2B5EF4-FFF2-40B4-BE49-F238E27FC236}">
                <a16:creationId xmlns:a16="http://schemas.microsoft.com/office/drawing/2014/main" id="{C1E4877A-D071-4689-8836-61E2842E08ED}"/>
              </a:ext>
            </a:extLst>
          </p:cNvPr>
          <p:cNvSpPr/>
          <p:nvPr/>
        </p:nvSpPr>
        <p:spPr>
          <a:xfrm>
            <a:off x="677089" y="454491"/>
            <a:ext cx="6096000" cy="1538883"/>
          </a:xfrm>
          <a:prstGeom prst="rect">
            <a:avLst/>
          </a:prstGeom>
        </p:spPr>
        <p:txBody>
          <a:bodyPr>
            <a:spAutoFit/>
          </a:bodyPr>
          <a:lstStyle/>
          <a:p>
            <a:pPr algn="ctr"/>
            <a:r>
              <a:rPr lang="en-US" sz="3200" b="1" dirty="0">
                <a:latin typeface="Perpetua Titling MT" panose="02020502060505020804" pitchFamily="18" charset="0"/>
                <a:ea typeface="Calibri" panose="020F0502020204030204" pitchFamily="34" charset="0"/>
                <a:cs typeface="Times New Roman" panose="02020603050405020304" pitchFamily="18" charset="0"/>
              </a:rPr>
              <a:t>Indicators</a:t>
            </a:r>
          </a:p>
          <a:p>
            <a:endParaRPr lang="en-US" sz="800" dirty="0">
              <a:latin typeface="Perpetua Titling MT" panose="02020502060505020804" pitchFamily="18" charset="0"/>
              <a:ea typeface="Calibri" panose="020F0502020204030204" pitchFamily="34" charset="0"/>
              <a:cs typeface="Times New Roman" panose="02020603050405020304" pitchFamily="18" charset="0"/>
            </a:endParaRPr>
          </a:p>
          <a:p>
            <a:r>
              <a:rPr lang="en-US" b="1" dirty="0">
                <a:latin typeface="Perpetua Titling MT" panose="02020502060505020804" pitchFamily="18" charset="0"/>
                <a:cs typeface="Times New Roman" panose="02020603050405020304" pitchFamily="18" charset="0"/>
              </a:rPr>
              <a:t>Each indicator tells something about that field, and tells the computer how to display the field. </a:t>
            </a:r>
          </a:p>
        </p:txBody>
      </p:sp>
    </p:spTree>
    <p:extLst>
      <p:ext uri="{BB962C8B-B14F-4D97-AF65-F5344CB8AC3E}">
        <p14:creationId xmlns:p14="http://schemas.microsoft.com/office/powerpoint/2010/main" val="1161837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0505" y="529441"/>
            <a:ext cx="4901784" cy="5121851"/>
          </a:xfrm>
          <a:prstGeom prst="rect">
            <a:avLst/>
          </a:prstGeom>
          <a:noFill/>
          <a:ln>
            <a:noFill/>
          </a:ln>
        </p:spPr>
      </p:pic>
      <p:sp>
        <p:nvSpPr>
          <p:cNvPr id="3" name="Rectangle 2"/>
          <p:cNvSpPr/>
          <p:nvPr/>
        </p:nvSpPr>
        <p:spPr>
          <a:xfrm>
            <a:off x="629245" y="1914435"/>
            <a:ext cx="6096000" cy="3970318"/>
          </a:xfrm>
          <a:prstGeom prst="rect">
            <a:avLst/>
          </a:prstGeom>
        </p:spPr>
        <p:txBody>
          <a:bodyPr>
            <a:spAutoFit/>
          </a:bodyPr>
          <a:lstStyle/>
          <a:p>
            <a:r>
              <a:rPr lang="en-US" b="1" dirty="0">
                <a:latin typeface="Segoe UI" panose="020B0502040204020203" pitchFamily="34" charset="0"/>
                <a:ea typeface="Segoe UI" panose="020B0502040204020203" pitchFamily="34" charset="0"/>
                <a:cs typeface="Segoe UI" panose="020B0502040204020203" pitchFamily="34" charset="0"/>
              </a:rPr>
              <a:t>100</a:t>
            </a:r>
            <a:r>
              <a:rPr lang="en-US" dirty="0">
                <a:latin typeface="Segoe UI" panose="020B0502040204020203" pitchFamily="34" charset="0"/>
                <a:ea typeface="Segoe UI" panose="020B0502040204020203" pitchFamily="34" charset="0"/>
                <a:cs typeface="Segoe UI" panose="020B0502040204020203" pitchFamily="34" charset="0"/>
              </a:rPr>
              <a:t>: </a:t>
            </a:r>
            <a:r>
              <a:rPr lang="en-US" i="1" dirty="0">
                <a:latin typeface="Segoe UI" panose="020B0502040204020203" pitchFamily="34" charset="0"/>
                <a:ea typeface="Segoe UI" panose="020B0502040204020203" pitchFamily="34" charset="0"/>
                <a:cs typeface="Segoe UI" panose="020B0502040204020203" pitchFamily="34" charset="0"/>
              </a:rPr>
              <a:t>Author main entry- </a:t>
            </a:r>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‡a </a:t>
            </a:r>
            <a:r>
              <a:rPr lang="en-US" dirty="0">
                <a:latin typeface="Segoe UI" panose="020B0502040204020203" pitchFamily="34" charset="0"/>
                <a:ea typeface="Segoe UI" panose="020B0502040204020203" pitchFamily="34" charset="0"/>
                <a:cs typeface="Segoe UI" panose="020B0502040204020203" pitchFamily="34" charset="0"/>
              </a:rPr>
              <a:t>Personal name </a:t>
            </a:r>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‡d</a:t>
            </a:r>
            <a:r>
              <a:rPr lang="en-US" dirty="0">
                <a:latin typeface="Segoe UI" panose="020B0502040204020203" pitchFamily="34" charset="0"/>
                <a:ea typeface="Segoe UI" panose="020B0502040204020203" pitchFamily="34" charset="0"/>
                <a:cs typeface="Segoe UI" panose="020B0502040204020203" pitchFamily="34" charset="0"/>
              </a:rPr>
              <a:t> Dates associated with name </a:t>
            </a:r>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‡c</a:t>
            </a:r>
            <a:r>
              <a:rPr lang="en-US" dirty="0">
                <a:latin typeface="Segoe UI" panose="020B0502040204020203" pitchFamily="34" charset="0"/>
                <a:ea typeface="Segoe UI" panose="020B0502040204020203" pitchFamily="34" charset="0"/>
                <a:cs typeface="Segoe UI" panose="020B0502040204020203" pitchFamily="34" charset="0"/>
              </a:rPr>
              <a:t> Titles and words associated with name </a:t>
            </a:r>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‡e</a:t>
            </a:r>
            <a:r>
              <a:rPr lang="en-US" dirty="0">
                <a:latin typeface="Segoe UI" panose="020B0502040204020203" pitchFamily="34" charset="0"/>
                <a:ea typeface="Segoe UI" panose="020B0502040204020203" pitchFamily="34" charset="0"/>
                <a:cs typeface="Segoe UI" panose="020B0502040204020203" pitchFamily="34" charset="0"/>
              </a:rPr>
              <a:t> Relator term </a:t>
            </a:r>
          </a:p>
          <a:p>
            <a:r>
              <a:rPr lang="en-US" b="1" dirty="0">
                <a:latin typeface="Segoe UI" panose="020B0502040204020203" pitchFamily="34" charset="0"/>
                <a:ea typeface="Segoe UI" panose="020B0502040204020203" pitchFamily="34" charset="0"/>
                <a:cs typeface="Segoe UI" panose="020B0502040204020203" pitchFamily="34" charset="0"/>
              </a:rPr>
              <a:t>245</a:t>
            </a:r>
            <a:r>
              <a:rPr lang="en-US" dirty="0">
                <a:latin typeface="Segoe UI" panose="020B0502040204020203" pitchFamily="34" charset="0"/>
                <a:ea typeface="Segoe UI" panose="020B0502040204020203" pitchFamily="34" charset="0"/>
                <a:cs typeface="Segoe UI" panose="020B0502040204020203" pitchFamily="34" charset="0"/>
              </a:rPr>
              <a:t>: </a:t>
            </a:r>
            <a:r>
              <a:rPr lang="en-US" i="1" dirty="0">
                <a:latin typeface="Segoe UI" panose="020B0502040204020203" pitchFamily="34" charset="0"/>
                <a:ea typeface="Segoe UI" panose="020B0502040204020203" pitchFamily="34" charset="0"/>
                <a:cs typeface="Segoe UI" panose="020B0502040204020203" pitchFamily="34" charset="0"/>
              </a:rPr>
              <a:t>Title statement- </a:t>
            </a:r>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‡a </a:t>
            </a:r>
            <a:r>
              <a:rPr lang="en-US" dirty="0">
                <a:latin typeface="Segoe UI" panose="020B0502040204020203" pitchFamily="34" charset="0"/>
                <a:ea typeface="Segoe UI" panose="020B0502040204020203" pitchFamily="34" charset="0"/>
                <a:cs typeface="Segoe UI" panose="020B0502040204020203" pitchFamily="34" charset="0"/>
              </a:rPr>
              <a:t>Title </a:t>
            </a:r>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‡b</a:t>
            </a:r>
            <a:r>
              <a:rPr lang="en-US" dirty="0">
                <a:latin typeface="Segoe UI" panose="020B0502040204020203" pitchFamily="34" charset="0"/>
                <a:ea typeface="Segoe UI" panose="020B0502040204020203" pitchFamily="34" charset="0"/>
                <a:cs typeface="Segoe UI" panose="020B0502040204020203" pitchFamily="34" charset="0"/>
              </a:rPr>
              <a:t> Remainder of title </a:t>
            </a:r>
          </a:p>
          <a:p>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‡c</a:t>
            </a:r>
            <a:r>
              <a:rPr lang="en-US" dirty="0">
                <a:latin typeface="Segoe UI" panose="020B0502040204020203" pitchFamily="34" charset="0"/>
                <a:ea typeface="Segoe UI" panose="020B0502040204020203" pitchFamily="34" charset="0"/>
                <a:cs typeface="Segoe UI" panose="020B0502040204020203" pitchFamily="34" charset="0"/>
              </a:rPr>
              <a:t> Statement of responsibility =</a:t>
            </a:r>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‡b</a:t>
            </a:r>
            <a:r>
              <a:rPr lang="en-US" dirty="0">
                <a:latin typeface="Segoe UI" panose="020B0502040204020203" pitchFamily="34" charset="0"/>
                <a:ea typeface="Segoe UI" panose="020B0502040204020203" pitchFamily="34" charset="0"/>
                <a:cs typeface="Segoe UI" panose="020B0502040204020203" pitchFamily="34" charset="0"/>
              </a:rPr>
              <a:t> Title in another language</a:t>
            </a:r>
            <a:br>
              <a:rPr lang="en-US" sz="1600" dirty="0">
                <a:latin typeface="Segoe UI" panose="020B0502040204020203" pitchFamily="34" charset="0"/>
                <a:ea typeface="Segoe UI" panose="020B0502040204020203" pitchFamily="34" charset="0"/>
                <a:cs typeface="Segoe UI" panose="020B0502040204020203" pitchFamily="34" charset="0"/>
              </a:rPr>
            </a:br>
            <a:r>
              <a:rPr lang="en-US" b="1" dirty="0">
                <a:latin typeface="Segoe UI" panose="020B0502040204020203" pitchFamily="34" charset="0"/>
                <a:ea typeface="Segoe UI" panose="020B0502040204020203" pitchFamily="34" charset="0"/>
                <a:cs typeface="Segoe UI" panose="020B0502040204020203" pitchFamily="34" charset="0"/>
              </a:rPr>
              <a:t>260/264</a:t>
            </a:r>
            <a:r>
              <a:rPr lang="en-US" dirty="0">
                <a:latin typeface="Segoe UI" panose="020B0502040204020203" pitchFamily="34" charset="0"/>
                <a:ea typeface="Segoe UI" panose="020B0502040204020203" pitchFamily="34" charset="0"/>
                <a:cs typeface="Segoe UI" panose="020B0502040204020203" pitchFamily="34" charset="0"/>
              </a:rPr>
              <a:t>: </a:t>
            </a:r>
            <a:r>
              <a:rPr lang="en-US" i="1" dirty="0">
                <a:latin typeface="Segoe UI" panose="020B0502040204020203" pitchFamily="34" charset="0"/>
                <a:ea typeface="Segoe UI" panose="020B0502040204020203" pitchFamily="34" charset="0"/>
                <a:cs typeface="Segoe UI" panose="020B0502040204020203" pitchFamily="34" charset="0"/>
              </a:rPr>
              <a:t>Publication-</a:t>
            </a:r>
            <a:r>
              <a:rPr lang="en-US" dirty="0">
                <a:latin typeface="Segoe UI" panose="020B0502040204020203" pitchFamily="34" charset="0"/>
                <a:ea typeface="Segoe UI" panose="020B0502040204020203" pitchFamily="34" charset="0"/>
                <a:cs typeface="Segoe UI" panose="020B0502040204020203" pitchFamily="34" charset="0"/>
              </a:rPr>
              <a:t> </a:t>
            </a:r>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‡a </a:t>
            </a:r>
            <a:r>
              <a:rPr lang="en-US" dirty="0">
                <a:latin typeface="Segoe UI" panose="020B0502040204020203" pitchFamily="34" charset="0"/>
                <a:ea typeface="Segoe UI" panose="020B0502040204020203" pitchFamily="34" charset="0"/>
                <a:cs typeface="Segoe UI" panose="020B0502040204020203" pitchFamily="34" charset="0"/>
              </a:rPr>
              <a:t>Place</a:t>
            </a:r>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 ‡b </a:t>
            </a:r>
            <a:r>
              <a:rPr lang="en-US" dirty="0">
                <a:latin typeface="Segoe UI" panose="020B0502040204020203" pitchFamily="34" charset="0"/>
                <a:ea typeface="Segoe UI" panose="020B0502040204020203" pitchFamily="34" charset="0"/>
                <a:cs typeface="Segoe UI" panose="020B0502040204020203" pitchFamily="34" charset="0"/>
              </a:rPr>
              <a:t>Publisher</a:t>
            </a:r>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 ‡c</a:t>
            </a:r>
            <a:r>
              <a:rPr lang="en-US" dirty="0">
                <a:latin typeface="Segoe UI" panose="020B0502040204020203" pitchFamily="34" charset="0"/>
                <a:ea typeface="Segoe UI" panose="020B0502040204020203" pitchFamily="34" charset="0"/>
                <a:cs typeface="Segoe UI" panose="020B0502040204020203" pitchFamily="34" charset="0"/>
              </a:rPr>
              <a:t> Year</a:t>
            </a:r>
            <a:endParaRPr lang="en-US" sz="1600" dirty="0">
              <a:latin typeface="Segoe UI" panose="020B0502040204020203" pitchFamily="34" charset="0"/>
              <a:ea typeface="Segoe UI" panose="020B0502040204020203" pitchFamily="34" charset="0"/>
              <a:cs typeface="Segoe UI" panose="020B0502040204020203" pitchFamily="34" charset="0"/>
            </a:endParaRPr>
          </a:p>
          <a:p>
            <a:r>
              <a:rPr lang="en-US" b="1" dirty="0">
                <a:latin typeface="Segoe UI" panose="020B0502040204020203" pitchFamily="34" charset="0"/>
                <a:ea typeface="Segoe UI" panose="020B0502040204020203" pitchFamily="34" charset="0"/>
                <a:cs typeface="Segoe UI" panose="020B0502040204020203" pitchFamily="34" charset="0"/>
              </a:rPr>
              <a:t>300</a:t>
            </a:r>
            <a:r>
              <a:rPr lang="en-US" dirty="0">
                <a:latin typeface="Segoe UI" panose="020B0502040204020203" pitchFamily="34" charset="0"/>
                <a:ea typeface="Segoe UI" panose="020B0502040204020203" pitchFamily="34" charset="0"/>
                <a:cs typeface="Segoe UI" panose="020B0502040204020203" pitchFamily="34" charset="0"/>
              </a:rPr>
              <a:t>: </a:t>
            </a:r>
            <a:r>
              <a:rPr lang="en-US" i="1" dirty="0">
                <a:latin typeface="Segoe UI" panose="020B0502040204020203" pitchFamily="34" charset="0"/>
                <a:ea typeface="Segoe UI" panose="020B0502040204020203" pitchFamily="34" charset="0"/>
                <a:cs typeface="Segoe UI" panose="020B0502040204020203" pitchFamily="34" charset="0"/>
              </a:rPr>
              <a:t>Physical description- </a:t>
            </a:r>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‡a </a:t>
            </a:r>
            <a:r>
              <a:rPr lang="en-US" dirty="0">
                <a:latin typeface="Segoe UI" panose="020B0502040204020203" pitchFamily="34" charset="0"/>
                <a:ea typeface="Segoe UI" panose="020B0502040204020203" pitchFamily="34" charset="0"/>
                <a:cs typeface="Segoe UI" panose="020B0502040204020203" pitchFamily="34" charset="0"/>
              </a:rPr>
              <a:t>Extent </a:t>
            </a:r>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‡b </a:t>
            </a:r>
            <a:r>
              <a:rPr lang="en-US" dirty="0">
                <a:latin typeface="Segoe UI" panose="020B0502040204020203" pitchFamily="34" charset="0"/>
                <a:ea typeface="Segoe UI" panose="020B0502040204020203" pitchFamily="34" charset="0"/>
                <a:cs typeface="Segoe UI" panose="020B0502040204020203" pitchFamily="34" charset="0"/>
              </a:rPr>
              <a:t>Other physical details</a:t>
            </a:r>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 ‡c </a:t>
            </a:r>
            <a:r>
              <a:rPr lang="en-US" dirty="0">
                <a:latin typeface="Segoe UI" panose="020B0502040204020203" pitchFamily="34" charset="0"/>
                <a:ea typeface="Segoe UI" panose="020B0502040204020203" pitchFamily="34" charset="0"/>
                <a:cs typeface="Segoe UI" panose="020B0502040204020203" pitchFamily="34" charset="0"/>
              </a:rPr>
              <a:t>Dimensions</a:t>
            </a:r>
            <a:endParaRPr lang="en-US" sz="1600" dirty="0">
              <a:latin typeface="Segoe UI" panose="020B0502040204020203" pitchFamily="34" charset="0"/>
              <a:ea typeface="Segoe UI" panose="020B0502040204020203" pitchFamily="34" charset="0"/>
              <a:cs typeface="Segoe UI" panose="020B0502040204020203" pitchFamily="34" charset="0"/>
            </a:endParaRPr>
          </a:p>
          <a:p>
            <a:r>
              <a:rPr lang="en-US" b="1" dirty="0">
                <a:latin typeface="Segoe UI" panose="020B0502040204020203" pitchFamily="34" charset="0"/>
                <a:ea typeface="Segoe UI" panose="020B0502040204020203" pitchFamily="34" charset="0"/>
                <a:cs typeface="Segoe UI" panose="020B0502040204020203" pitchFamily="34" charset="0"/>
              </a:rPr>
              <a:t>650</a:t>
            </a:r>
            <a:r>
              <a:rPr lang="en-US" dirty="0">
                <a:latin typeface="Segoe UI" panose="020B0502040204020203" pitchFamily="34" charset="0"/>
                <a:ea typeface="Segoe UI" panose="020B0502040204020203" pitchFamily="34" charset="0"/>
                <a:cs typeface="Segoe UI" panose="020B0502040204020203" pitchFamily="34" charset="0"/>
              </a:rPr>
              <a:t>: </a:t>
            </a:r>
            <a:r>
              <a:rPr lang="en-US" i="1" dirty="0">
                <a:latin typeface="Segoe UI" panose="020B0502040204020203" pitchFamily="34" charset="0"/>
                <a:ea typeface="Segoe UI" panose="020B0502040204020203" pitchFamily="34" charset="0"/>
                <a:cs typeface="Segoe UI" panose="020B0502040204020203" pitchFamily="34" charset="0"/>
              </a:rPr>
              <a:t>Subject added entry- </a:t>
            </a:r>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‡v </a:t>
            </a:r>
            <a:r>
              <a:rPr lang="en-US" dirty="0">
                <a:latin typeface="Segoe UI" panose="020B0502040204020203" pitchFamily="34" charset="0"/>
                <a:ea typeface="Segoe UI" panose="020B0502040204020203" pitchFamily="34" charset="0"/>
                <a:cs typeface="Segoe UI" panose="020B0502040204020203" pitchFamily="34" charset="0"/>
              </a:rPr>
              <a:t>Form </a:t>
            </a:r>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‡x </a:t>
            </a:r>
            <a:r>
              <a:rPr lang="en-US" dirty="0">
                <a:latin typeface="Segoe UI" panose="020B0502040204020203" pitchFamily="34" charset="0"/>
                <a:ea typeface="Segoe UI" panose="020B0502040204020203" pitchFamily="34" charset="0"/>
                <a:cs typeface="Segoe UI" panose="020B0502040204020203" pitchFamily="34" charset="0"/>
              </a:rPr>
              <a:t>General </a:t>
            </a:r>
          </a:p>
          <a:p>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‡y</a:t>
            </a:r>
            <a:r>
              <a:rPr lang="en-US" dirty="0">
                <a:latin typeface="Segoe UI" panose="020B0502040204020203" pitchFamily="34" charset="0"/>
                <a:ea typeface="Segoe UI" panose="020B0502040204020203" pitchFamily="34" charset="0"/>
                <a:cs typeface="Segoe UI" panose="020B0502040204020203" pitchFamily="34" charset="0"/>
              </a:rPr>
              <a:t> Chronological  </a:t>
            </a:r>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‡z </a:t>
            </a:r>
            <a:r>
              <a:rPr lang="en-US" dirty="0">
                <a:latin typeface="Segoe UI" panose="020B0502040204020203" pitchFamily="34" charset="0"/>
                <a:ea typeface="Segoe UI" panose="020B0502040204020203" pitchFamily="34" charset="0"/>
                <a:cs typeface="Segoe UI" panose="020B0502040204020203" pitchFamily="34" charset="0"/>
              </a:rPr>
              <a:t>Geographic</a:t>
            </a:r>
            <a:endParaRPr lang="en-US" sz="1600" dirty="0">
              <a:latin typeface="Segoe UI" panose="020B0502040204020203" pitchFamily="34" charset="0"/>
              <a:ea typeface="Segoe UI" panose="020B0502040204020203" pitchFamily="34" charset="0"/>
              <a:cs typeface="Segoe UI" panose="020B0502040204020203" pitchFamily="34" charset="0"/>
            </a:endParaRPr>
          </a:p>
          <a:p>
            <a:r>
              <a:rPr lang="en-US" b="1" dirty="0">
                <a:latin typeface="Segoe UI" panose="020B0502040204020203" pitchFamily="34" charset="0"/>
                <a:ea typeface="Segoe UI" panose="020B0502040204020203" pitchFamily="34" charset="0"/>
                <a:cs typeface="Segoe UI" panose="020B0502040204020203" pitchFamily="34" charset="0"/>
              </a:rPr>
              <a:t>655</a:t>
            </a:r>
            <a:r>
              <a:rPr lang="en-US" dirty="0">
                <a:latin typeface="Segoe UI" panose="020B0502040204020203" pitchFamily="34" charset="0"/>
                <a:ea typeface="Segoe UI" panose="020B0502040204020203" pitchFamily="34" charset="0"/>
                <a:cs typeface="Segoe UI" panose="020B0502040204020203" pitchFamily="34" charset="0"/>
              </a:rPr>
              <a:t>: </a:t>
            </a:r>
            <a:r>
              <a:rPr lang="en-US" i="1" dirty="0">
                <a:latin typeface="Segoe UI" panose="020B0502040204020203" pitchFamily="34" charset="0"/>
                <a:ea typeface="Segoe UI" panose="020B0502040204020203" pitchFamily="34" charset="0"/>
                <a:cs typeface="Segoe UI" panose="020B0502040204020203" pitchFamily="34" charset="0"/>
              </a:rPr>
              <a:t>Genre-</a:t>
            </a:r>
            <a:r>
              <a:rPr lang="en-US" dirty="0">
                <a:latin typeface="Segoe UI" panose="020B0502040204020203" pitchFamily="34" charset="0"/>
                <a:ea typeface="Segoe UI" panose="020B0502040204020203" pitchFamily="34" charset="0"/>
                <a:cs typeface="Segoe UI" panose="020B0502040204020203" pitchFamily="34" charset="0"/>
              </a:rPr>
              <a:t> </a:t>
            </a:r>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‡a </a:t>
            </a:r>
            <a:r>
              <a:rPr lang="en-US" dirty="0">
                <a:latin typeface="Segoe UI" panose="020B0502040204020203" pitchFamily="34" charset="0"/>
                <a:ea typeface="Segoe UI" panose="020B0502040204020203" pitchFamily="34" charset="0"/>
                <a:cs typeface="Segoe UI" panose="020B0502040204020203" pitchFamily="34" charset="0"/>
              </a:rPr>
              <a:t>Genre </a:t>
            </a:r>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‡2</a:t>
            </a:r>
            <a:r>
              <a:rPr lang="en-US" sz="1600" dirty="0">
                <a:latin typeface="Segoe UI" panose="020B0502040204020203" pitchFamily="34" charset="0"/>
                <a:ea typeface="Segoe UI" panose="020B0502040204020203" pitchFamily="34" charset="0"/>
                <a:cs typeface="Segoe UI" panose="020B0502040204020203" pitchFamily="34" charset="0"/>
              </a:rPr>
              <a:t> - </a:t>
            </a:r>
            <a:r>
              <a:rPr lang="en-US" dirty="0">
                <a:latin typeface="Segoe UI" panose="020B0502040204020203" pitchFamily="34" charset="0"/>
                <a:ea typeface="Segoe UI" panose="020B0502040204020203" pitchFamily="34" charset="0"/>
                <a:cs typeface="Segoe UI" panose="020B0502040204020203" pitchFamily="34" charset="0"/>
              </a:rPr>
              <a:t>Source of term</a:t>
            </a:r>
            <a:endParaRPr lang="en-US" sz="1600" dirty="0">
              <a:latin typeface="Segoe UI" panose="020B0502040204020203" pitchFamily="34" charset="0"/>
              <a:ea typeface="Segoe UI" panose="020B0502040204020203" pitchFamily="34" charset="0"/>
              <a:cs typeface="Segoe UI" panose="020B0502040204020203" pitchFamily="34" charset="0"/>
            </a:endParaRPr>
          </a:p>
          <a:p>
            <a:r>
              <a:rPr lang="en-US" b="1" dirty="0">
                <a:latin typeface="Segoe UI" panose="020B0502040204020203" pitchFamily="34" charset="0"/>
                <a:ea typeface="Segoe UI" panose="020B0502040204020203" pitchFamily="34" charset="0"/>
                <a:cs typeface="Segoe UI" panose="020B0502040204020203" pitchFamily="34" charset="0"/>
              </a:rPr>
              <a:t>700</a:t>
            </a:r>
            <a:r>
              <a:rPr lang="en-US" dirty="0">
                <a:latin typeface="Segoe UI" panose="020B0502040204020203" pitchFamily="34" charset="0"/>
                <a:ea typeface="Segoe UI" panose="020B0502040204020203" pitchFamily="34" charset="0"/>
                <a:cs typeface="Segoe UI" panose="020B0502040204020203" pitchFamily="34" charset="0"/>
              </a:rPr>
              <a:t>:</a:t>
            </a:r>
            <a:r>
              <a:rPr lang="en-US" b="1" dirty="0">
                <a:latin typeface="Segoe UI" panose="020B0502040204020203" pitchFamily="34" charset="0"/>
                <a:ea typeface="Segoe UI" panose="020B0502040204020203" pitchFamily="34" charset="0"/>
                <a:cs typeface="Segoe UI" panose="020B0502040204020203" pitchFamily="34" charset="0"/>
              </a:rPr>
              <a:t> </a:t>
            </a:r>
            <a:r>
              <a:rPr lang="en-US" i="1" dirty="0">
                <a:latin typeface="Segoe UI" panose="020B0502040204020203" pitchFamily="34" charset="0"/>
                <a:ea typeface="Segoe UI" panose="020B0502040204020203" pitchFamily="34" charset="0"/>
                <a:cs typeface="Segoe UI" panose="020B0502040204020203" pitchFamily="34" charset="0"/>
              </a:rPr>
              <a:t>Personal name added entry-</a:t>
            </a:r>
            <a:r>
              <a:rPr lang="en-US" b="1" i="1" dirty="0">
                <a:latin typeface="Segoe UI" panose="020B0502040204020203" pitchFamily="34" charset="0"/>
                <a:ea typeface="Segoe UI" panose="020B0502040204020203" pitchFamily="34" charset="0"/>
                <a:cs typeface="Segoe UI" panose="020B0502040204020203" pitchFamily="34" charset="0"/>
              </a:rPr>
              <a:t> </a:t>
            </a:r>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‡a </a:t>
            </a:r>
            <a:r>
              <a:rPr lang="en-US" dirty="0">
                <a:latin typeface="Segoe UI" panose="020B0502040204020203" pitchFamily="34" charset="0"/>
                <a:ea typeface="Segoe UI" panose="020B0502040204020203" pitchFamily="34" charset="0"/>
                <a:cs typeface="Segoe UI" panose="020B0502040204020203" pitchFamily="34" charset="0"/>
              </a:rPr>
              <a:t>=</a:t>
            </a:r>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 </a:t>
            </a:r>
            <a:r>
              <a:rPr lang="en-US" dirty="0">
                <a:latin typeface="Segoe UI" panose="020B0502040204020203" pitchFamily="34" charset="0"/>
                <a:ea typeface="Segoe UI" panose="020B0502040204020203" pitchFamily="34" charset="0"/>
                <a:cs typeface="Segoe UI" panose="020B0502040204020203" pitchFamily="34" charset="0"/>
              </a:rPr>
              <a:t>Personal name </a:t>
            </a:r>
          </a:p>
          <a:p>
            <a:r>
              <a:rPr lang="en-US" dirty="0">
                <a:solidFill>
                  <a:srgbClr val="00A000"/>
                </a:solidFill>
                <a:latin typeface="Segoe UI" panose="020B0502040204020203" pitchFamily="34" charset="0"/>
                <a:ea typeface="Segoe UI" panose="020B0502040204020203" pitchFamily="34" charset="0"/>
                <a:cs typeface="Segoe UI" panose="020B0502040204020203" pitchFamily="34" charset="0"/>
              </a:rPr>
              <a:t>‡e</a:t>
            </a:r>
            <a:r>
              <a:rPr lang="en-US" dirty="0">
                <a:latin typeface="Segoe UI" panose="020B0502040204020203" pitchFamily="34" charset="0"/>
                <a:ea typeface="Segoe UI" panose="020B0502040204020203" pitchFamily="34" charset="0"/>
                <a:cs typeface="Segoe UI" panose="020B0502040204020203" pitchFamily="34" charset="0"/>
              </a:rPr>
              <a:t> Relator term</a:t>
            </a:r>
            <a:endParaRPr lang="en-US" sz="1600" dirty="0">
              <a:effectLst/>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1285459" y="529440"/>
            <a:ext cx="4382738" cy="461665"/>
          </a:xfrm>
          <a:prstGeom prst="rect">
            <a:avLst/>
          </a:prstGeom>
        </p:spPr>
        <p:txBody>
          <a:bodyPr wrap="square">
            <a:spAutoFit/>
          </a:bodyPr>
          <a:lstStyle/>
          <a:p>
            <a:r>
              <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Subfield Codes in the Bib Record </a:t>
            </a:r>
            <a:endParaRPr lang="en-US" sz="2400" b="1" dirty="0">
              <a:solidFill>
                <a:srgbClr val="00B050"/>
              </a:solidFill>
            </a:endParaRPr>
          </a:p>
        </p:txBody>
      </p:sp>
      <p:sp>
        <p:nvSpPr>
          <p:cNvPr id="5" name="Rectangle 4">
            <a:extLst>
              <a:ext uri="{FF2B5EF4-FFF2-40B4-BE49-F238E27FC236}">
                <a16:creationId xmlns:a16="http://schemas.microsoft.com/office/drawing/2014/main" id="{9DD2A4D9-9D42-47D5-9014-BC866890D00E}"/>
              </a:ext>
            </a:extLst>
          </p:cNvPr>
          <p:cNvSpPr/>
          <p:nvPr/>
        </p:nvSpPr>
        <p:spPr>
          <a:xfrm>
            <a:off x="629245" y="991105"/>
            <a:ext cx="6096000" cy="923330"/>
          </a:xfrm>
          <a:prstGeom prst="rect">
            <a:avLst/>
          </a:prstGeom>
        </p:spPr>
        <p:txBody>
          <a:bodyPr>
            <a:spAutoFit/>
          </a:bodyPr>
          <a:lstStyle/>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Every field generally begins with Subfield Code </a:t>
            </a:r>
            <a:r>
              <a:rPr lang="en-US" dirty="0">
                <a:solidFill>
                  <a:srgbClr val="00A000"/>
                </a:solidFill>
                <a:latin typeface="Segoe UI" panose="020B0502040204020203" pitchFamily="34" charset="0"/>
                <a:ea typeface="Calibri" panose="020F0502020204030204" pitchFamily="34" charset="0"/>
              </a:rPr>
              <a:t>‡a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which indicates what information it contains and is different for each field. </a:t>
            </a:r>
          </a:p>
        </p:txBody>
      </p:sp>
    </p:spTree>
    <p:extLst>
      <p:ext uri="{BB962C8B-B14F-4D97-AF65-F5344CB8AC3E}">
        <p14:creationId xmlns:p14="http://schemas.microsoft.com/office/powerpoint/2010/main" val="153998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5229" y="241633"/>
            <a:ext cx="10058400" cy="1450757"/>
          </a:xfrm>
        </p:spPr>
        <p:txBody>
          <a:bodyPr/>
          <a:lstStyle/>
          <a:p>
            <a:r>
              <a:rPr lang="en-US" dirty="0"/>
              <a:t>Introduction</a:t>
            </a:r>
          </a:p>
        </p:txBody>
      </p:sp>
      <p:sp>
        <p:nvSpPr>
          <p:cNvPr id="2" name="TextBox 1"/>
          <p:cNvSpPr txBox="1"/>
          <p:nvPr/>
        </p:nvSpPr>
        <p:spPr>
          <a:xfrm>
            <a:off x="152900" y="2158583"/>
            <a:ext cx="6322851" cy="3046988"/>
          </a:xfrm>
          <a:prstGeom prst="rect">
            <a:avLst/>
          </a:prstGeom>
          <a:noFill/>
        </p:spPr>
        <p:txBody>
          <a:bodyPr wrap="square" rtlCol="0">
            <a:spAutoFit/>
          </a:bodyPr>
          <a:lstStyle/>
          <a:p>
            <a:pPr algn="ctr"/>
            <a:r>
              <a:rPr lang="en-US" sz="2400" b="1" dirty="0">
                <a:solidFill>
                  <a:srgbClr val="00B0F0"/>
                </a:solidFill>
              </a:rPr>
              <a:t>**Welcome to the Black Gold Cataloging meeting and training </a:t>
            </a:r>
            <a:endParaRPr lang="en-US" sz="2400" dirty="0">
              <a:solidFill>
                <a:srgbClr val="F1C08F"/>
              </a:solidFill>
            </a:endParaRPr>
          </a:p>
          <a:p>
            <a:pPr algn="ctr"/>
            <a:endParaRPr lang="en-US" sz="2400" b="1" dirty="0">
              <a:solidFill>
                <a:srgbClr val="002060"/>
              </a:solidFill>
            </a:endParaRPr>
          </a:p>
          <a:p>
            <a:pPr algn="ctr"/>
            <a:r>
              <a:rPr lang="en-US" sz="2400" b="1" dirty="0">
                <a:solidFill>
                  <a:srgbClr val="002060"/>
                </a:solidFill>
              </a:rPr>
              <a:t>Introductions</a:t>
            </a:r>
          </a:p>
          <a:p>
            <a:pPr algn="ctr"/>
            <a:r>
              <a:rPr lang="en-US" sz="2400" b="1" dirty="0">
                <a:solidFill>
                  <a:srgbClr val="002060"/>
                </a:solidFill>
              </a:rPr>
              <a:t>Housekeeping</a:t>
            </a:r>
          </a:p>
          <a:p>
            <a:pPr algn="ctr"/>
            <a:endParaRPr lang="en-US" sz="2400" b="1" dirty="0">
              <a:solidFill>
                <a:srgbClr val="002060"/>
              </a:solidFill>
            </a:endParaRPr>
          </a:p>
          <a:p>
            <a:pPr algn="ctr"/>
            <a:r>
              <a:rPr lang="en-US" sz="2400" b="1" dirty="0">
                <a:solidFill>
                  <a:srgbClr val="0070C0"/>
                </a:solidFill>
              </a:rPr>
              <a:t>Cataloging Bingo!</a:t>
            </a:r>
          </a:p>
          <a:p>
            <a:endParaRPr lang="en-US" sz="2400" dirty="0"/>
          </a:p>
        </p:txBody>
      </p:sp>
      <p:pic>
        <p:nvPicPr>
          <p:cNvPr id="3" name="Picture 2">
            <a:extLst>
              <a:ext uri="{FF2B5EF4-FFF2-40B4-BE49-F238E27FC236}">
                <a16:creationId xmlns:a16="http://schemas.microsoft.com/office/drawing/2014/main" id="{D959EE0A-5400-44CE-B9BD-E7C555E6A71E}"/>
              </a:ext>
            </a:extLst>
          </p:cNvPr>
          <p:cNvPicPr>
            <a:picLocks noChangeAspect="1"/>
          </p:cNvPicPr>
          <p:nvPr/>
        </p:nvPicPr>
        <p:blipFill>
          <a:blip r:embed="rId3"/>
          <a:stretch>
            <a:fillRect/>
          </a:stretch>
        </p:blipFill>
        <p:spPr>
          <a:xfrm>
            <a:off x="6475751" y="2277842"/>
            <a:ext cx="4767462" cy="3393922"/>
          </a:xfrm>
          <a:prstGeom prst="rect">
            <a:avLst/>
          </a:prstGeom>
        </p:spPr>
      </p:pic>
    </p:spTree>
    <p:extLst>
      <p:ext uri="{BB962C8B-B14F-4D97-AF65-F5344CB8AC3E}">
        <p14:creationId xmlns:p14="http://schemas.microsoft.com/office/powerpoint/2010/main" val="1765853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Cataloging Resources</a:t>
            </a:r>
          </a:p>
        </p:txBody>
      </p:sp>
      <p:pic>
        <p:nvPicPr>
          <p:cNvPr id="6" name="Content Placeholder 5"/>
          <p:cNvPicPr>
            <a:picLocks noGrp="1"/>
          </p:cNvPicPr>
          <p:nvPr>
            <p:ph idx="1"/>
          </p:nvPr>
        </p:nvPicPr>
        <p:blipFill>
          <a:blip r:embed="rId2"/>
          <a:stretch>
            <a:fillRect/>
          </a:stretch>
        </p:blipFill>
        <p:spPr>
          <a:xfrm>
            <a:off x="4074039" y="1921419"/>
            <a:ext cx="6910465" cy="4299704"/>
          </a:xfrm>
          <a:prstGeom prst="rect">
            <a:avLst/>
          </a:prstGeom>
        </p:spPr>
      </p:pic>
      <p:sp>
        <p:nvSpPr>
          <p:cNvPr id="2" name="Rectangle: Single Corner Rounded 1">
            <a:extLst>
              <a:ext uri="{FF2B5EF4-FFF2-40B4-BE49-F238E27FC236}">
                <a16:creationId xmlns:a16="http://schemas.microsoft.com/office/drawing/2014/main" id="{9063C0C4-A0E0-4528-AAD5-B0BB9443A2C8}"/>
              </a:ext>
            </a:extLst>
          </p:cNvPr>
          <p:cNvSpPr/>
          <p:nvPr/>
        </p:nvSpPr>
        <p:spPr>
          <a:xfrm>
            <a:off x="1259840" y="1921419"/>
            <a:ext cx="1920240" cy="3453221"/>
          </a:xfrm>
          <a:prstGeom prst="round1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tx1">
                    <a:lumMod val="75000"/>
                    <a:lumOff val="25000"/>
                  </a:schemeClr>
                </a:solidFill>
              </a:rPr>
              <a:t>Go to the ATS website for </a:t>
            </a:r>
          </a:p>
          <a:p>
            <a:pPr algn="ctr"/>
            <a:r>
              <a:rPr lang="en-US" b="1" dirty="0">
                <a:solidFill>
                  <a:schemeClr val="tx1">
                    <a:lumMod val="75000"/>
                    <a:lumOff val="25000"/>
                  </a:schemeClr>
                </a:solidFill>
              </a:rPr>
              <a:t>up-to-date Cataloging Resources</a:t>
            </a:r>
          </a:p>
          <a:p>
            <a:pPr algn="ctr"/>
            <a:endParaRPr lang="en-US" b="1" dirty="0">
              <a:solidFill>
                <a:schemeClr val="tx1">
                  <a:lumMod val="75000"/>
                  <a:lumOff val="25000"/>
                </a:schemeClr>
              </a:solidFill>
            </a:endParaRPr>
          </a:p>
          <a:p>
            <a:pPr algn="ctr"/>
            <a:r>
              <a:rPr lang="en-US" b="1" dirty="0">
                <a:solidFill>
                  <a:schemeClr val="tx1">
                    <a:lumMod val="75000"/>
                    <a:lumOff val="25000"/>
                  </a:schemeClr>
                </a:solidFill>
              </a:rPr>
              <a:t>ats.blackgold.org</a:t>
            </a:r>
          </a:p>
          <a:p>
            <a:pPr algn="ctr"/>
            <a:endParaRPr lang="en-US" b="1" dirty="0">
              <a:solidFill>
                <a:schemeClr val="tx1">
                  <a:lumMod val="75000"/>
                  <a:lumOff val="25000"/>
                </a:schemeClr>
              </a:solidFill>
            </a:endParaRPr>
          </a:p>
          <a:p>
            <a:pPr algn="ctr"/>
            <a:endParaRPr lang="en-US" b="1" dirty="0">
              <a:solidFill>
                <a:schemeClr val="tx1">
                  <a:lumMod val="75000"/>
                  <a:lumOff val="25000"/>
                </a:schemeClr>
              </a:solidFill>
            </a:endParaRPr>
          </a:p>
          <a:p>
            <a:pPr algn="ctr"/>
            <a:endParaRPr lang="en-US" b="1" dirty="0">
              <a:solidFill>
                <a:schemeClr val="tx1">
                  <a:lumMod val="75000"/>
                  <a:lumOff val="25000"/>
                </a:schemeClr>
              </a:solidFill>
            </a:endParaRPr>
          </a:p>
        </p:txBody>
      </p:sp>
    </p:spTree>
    <p:extLst>
      <p:ext uri="{BB962C8B-B14F-4D97-AF65-F5344CB8AC3E}">
        <p14:creationId xmlns:p14="http://schemas.microsoft.com/office/powerpoint/2010/main" val="1221600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828CC8-CAC0-489F-8096-9B48F08C6F37}"/>
              </a:ext>
            </a:extLst>
          </p:cNvPr>
          <p:cNvPicPr>
            <a:picLocks noChangeAspect="1"/>
          </p:cNvPicPr>
          <p:nvPr/>
        </p:nvPicPr>
        <p:blipFill>
          <a:blip r:embed="rId2"/>
          <a:stretch>
            <a:fillRect/>
          </a:stretch>
        </p:blipFill>
        <p:spPr>
          <a:xfrm>
            <a:off x="212942" y="2180855"/>
            <a:ext cx="11703485" cy="3272905"/>
          </a:xfrm>
          <a:prstGeom prst="rect">
            <a:avLst/>
          </a:prstGeom>
        </p:spPr>
      </p:pic>
      <p:sp>
        <p:nvSpPr>
          <p:cNvPr id="3" name="Rectangle 2">
            <a:extLst>
              <a:ext uri="{FF2B5EF4-FFF2-40B4-BE49-F238E27FC236}">
                <a16:creationId xmlns:a16="http://schemas.microsoft.com/office/drawing/2014/main" id="{24AB2E1C-BEE5-47D7-825E-038680EDE1AB}"/>
              </a:ext>
            </a:extLst>
          </p:cNvPr>
          <p:cNvSpPr/>
          <p:nvPr/>
        </p:nvSpPr>
        <p:spPr>
          <a:xfrm>
            <a:off x="604600" y="451030"/>
            <a:ext cx="5684633" cy="1446550"/>
          </a:xfrm>
          <a:prstGeom prst="rect">
            <a:avLst/>
          </a:prstGeom>
        </p:spPr>
        <p:txBody>
          <a:bodyPr wrap="none">
            <a:spAutoFit/>
          </a:bodyPr>
          <a:lstStyle/>
          <a:p>
            <a:pPr algn="ctr"/>
            <a:r>
              <a:rPr lang="en-US" sz="2400" dirty="0">
                <a:latin typeface="Calibri" panose="020F0502020204030204" pitchFamily="34" charset="0"/>
                <a:ea typeface="Calibri" panose="020F0502020204030204" pitchFamily="34" charset="0"/>
                <a:cs typeface="Consolas" panose="020B0609020204030204" pitchFamily="49" charset="0"/>
              </a:rPr>
              <a:t>Cataloging Documents on the ATS Website</a:t>
            </a:r>
          </a:p>
          <a:p>
            <a:pPr marL="285750" indent="-285750">
              <a:buFont typeface="Arial" panose="020B0604020202020204" pitchFamily="34" charset="0"/>
              <a:buChar char="•"/>
            </a:pPr>
            <a:r>
              <a:rPr lang="en-US" sz="1600" dirty="0">
                <a:solidFill>
                  <a:srgbClr val="00B0F0"/>
                </a:solidFill>
                <a:latin typeface="+mj-lt"/>
                <a:ea typeface="Calibri" panose="020F0502020204030204" pitchFamily="34" charset="0"/>
                <a:cs typeface="Consolas" panose="020B0609020204030204" pitchFamily="49" charset="0"/>
              </a:rPr>
              <a:t>Authorized Names in Bib Records</a:t>
            </a:r>
          </a:p>
          <a:p>
            <a:pPr marL="285750" indent="-285750">
              <a:buFont typeface="Arial" panose="020B0604020202020204" pitchFamily="34" charset="0"/>
              <a:buChar char="•"/>
            </a:pPr>
            <a:r>
              <a:rPr lang="en-US" sz="1600" dirty="0">
                <a:solidFill>
                  <a:srgbClr val="00B0F0"/>
                </a:solidFill>
                <a:latin typeface="+mj-lt"/>
                <a:cs typeface="Consolas" panose="020B0609020204030204" pitchFamily="49" charset="0"/>
              </a:rPr>
              <a:t>Fixed Field Code cheat sheet</a:t>
            </a:r>
          </a:p>
          <a:p>
            <a:pPr marL="285750" indent="-285750">
              <a:buFont typeface="Arial" panose="020B0604020202020204" pitchFamily="34" charset="0"/>
              <a:buChar char="•"/>
            </a:pPr>
            <a:r>
              <a:rPr lang="en-US" sz="1600" dirty="0">
                <a:solidFill>
                  <a:srgbClr val="00B0F0"/>
                </a:solidFill>
                <a:latin typeface="+mj-lt"/>
                <a:cs typeface="Consolas" panose="020B0609020204030204" pitchFamily="49" charset="0"/>
              </a:rPr>
              <a:t>List of Genres to copy and paste into bibs</a:t>
            </a:r>
          </a:p>
          <a:p>
            <a:pPr marL="285750" indent="-285750">
              <a:buFont typeface="Arial" panose="020B0604020202020204" pitchFamily="34" charset="0"/>
              <a:buChar char="•"/>
            </a:pPr>
            <a:r>
              <a:rPr lang="en-US" sz="1600" dirty="0">
                <a:solidFill>
                  <a:srgbClr val="00B0F0"/>
                </a:solidFill>
                <a:latin typeface="+mj-lt"/>
                <a:cs typeface="Consolas" panose="020B0609020204030204" pitchFamily="49" charset="0"/>
              </a:rPr>
              <a:t>How to create and use Macros for efficient cataloging</a:t>
            </a:r>
            <a:endParaRPr lang="en-US" sz="1600" dirty="0">
              <a:solidFill>
                <a:srgbClr val="00B0F0"/>
              </a:solidFill>
              <a:latin typeface="+mj-lt"/>
            </a:endParaRPr>
          </a:p>
        </p:txBody>
      </p:sp>
    </p:spTree>
    <p:extLst>
      <p:ext uri="{BB962C8B-B14F-4D97-AF65-F5344CB8AC3E}">
        <p14:creationId xmlns:p14="http://schemas.microsoft.com/office/powerpoint/2010/main" val="1525609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3146" y="346900"/>
            <a:ext cx="4627229" cy="738664"/>
          </a:xfrm>
          <a:prstGeom prst="rect">
            <a:avLst/>
          </a:prstGeom>
          <a:ln w="57150">
            <a:solidFill>
              <a:srgbClr val="00B0F0"/>
            </a:solidFill>
          </a:ln>
        </p:spPr>
        <p:txBody>
          <a:bodyPr wrap="square">
            <a:spAutoFit/>
          </a:bodyPr>
          <a:lstStyle/>
          <a:p>
            <a:r>
              <a:rPr lang="en-US" sz="2400" b="1" dirty="0">
                <a:solidFill>
                  <a:schemeClr val="accent5">
                    <a:lumMod val="50000"/>
                  </a:schemeClr>
                </a:solidFill>
              </a:rPr>
              <a:t>Z39.50 Databases Search in Polaris  </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pic>
        <p:nvPicPr>
          <p:cNvPr id="3" name="Picture 2"/>
          <p:cNvPicPr/>
          <p:nvPr/>
        </p:nvPicPr>
        <p:blipFill>
          <a:blip r:embed="rId2"/>
          <a:stretch>
            <a:fillRect/>
          </a:stretch>
        </p:blipFill>
        <p:spPr>
          <a:xfrm>
            <a:off x="4283987" y="1306181"/>
            <a:ext cx="5920585" cy="4810806"/>
          </a:xfrm>
          <a:prstGeom prst="rect">
            <a:avLst/>
          </a:prstGeom>
        </p:spPr>
      </p:pic>
      <p:sp>
        <p:nvSpPr>
          <p:cNvPr id="5" name="Rectangle 4">
            <a:extLst>
              <a:ext uri="{FF2B5EF4-FFF2-40B4-BE49-F238E27FC236}">
                <a16:creationId xmlns:a16="http://schemas.microsoft.com/office/drawing/2014/main" id="{B15412DE-47AF-4A41-B841-9D8B54A984C8}"/>
              </a:ext>
            </a:extLst>
          </p:cNvPr>
          <p:cNvSpPr/>
          <p:nvPr/>
        </p:nvSpPr>
        <p:spPr>
          <a:xfrm>
            <a:off x="1341120" y="650240"/>
            <a:ext cx="2377440" cy="53746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View the video Tutorial on ATS  Cataloging – Tutorials &amp; Resources </a:t>
            </a:r>
            <a:r>
              <a:rPr lang="en-US" dirty="0"/>
              <a:t>–  </a:t>
            </a:r>
            <a:r>
              <a:rPr lang="en-US" sz="2400" dirty="0"/>
              <a:t>Cataloging Resources &amp; Tutorials</a:t>
            </a:r>
          </a:p>
          <a:p>
            <a:pPr algn="ctr"/>
            <a:endParaRPr lang="en-US" sz="2400" dirty="0"/>
          </a:p>
          <a:p>
            <a:pPr algn="ctr"/>
            <a:r>
              <a:rPr lang="en-US" dirty="0">
                <a:hlinkClick r:id="rId3"/>
              </a:rPr>
              <a:t>How to Find Records in the Z39.50 Database (Video)</a:t>
            </a:r>
            <a:endParaRPr lang="en-US" dirty="0"/>
          </a:p>
        </p:txBody>
      </p:sp>
    </p:spTree>
    <p:extLst>
      <p:ext uri="{BB962C8B-B14F-4D97-AF65-F5344CB8AC3E}">
        <p14:creationId xmlns:p14="http://schemas.microsoft.com/office/powerpoint/2010/main" val="809768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0E8502-6D72-422A-B24A-94DF7DBCDA9B}"/>
              </a:ext>
            </a:extLst>
          </p:cNvPr>
          <p:cNvSpPr/>
          <p:nvPr/>
        </p:nvSpPr>
        <p:spPr>
          <a:xfrm>
            <a:off x="1093940" y="633928"/>
            <a:ext cx="8456460" cy="1785104"/>
          </a:xfrm>
          <a:prstGeom prst="rect">
            <a:avLst/>
          </a:prstGeom>
        </p:spPr>
        <p:txBody>
          <a:bodyPr wrap="square">
            <a:spAutoFit/>
          </a:bodyPr>
          <a:lstStyle/>
          <a:p>
            <a:pPr marL="228600"/>
            <a:r>
              <a:rPr lang="en-US" dirty="0"/>
              <a:t> </a:t>
            </a:r>
          </a:p>
          <a:p>
            <a:pPr marL="228600"/>
            <a:r>
              <a:rPr lang="en-US" sz="2800" b="1" dirty="0">
                <a:solidFill>
                  <a:srgbClr val="0070C0"/>
                </a:solidFill>
                <a:latin typeface="Verdana" panose="020B0604030504040204" pitchFamily="34" charset="0"/>
                <a:ea typeface="Verdana" panose="020B0604030504040204" pitchFamily="34" charset="0"/>
                <a:cs typeface="Verdana" panose="020B0604030504040204" pitchFamily="34" charset="0"/>
              </a:rPr>
              <a:t>Polaris Resources on the ATS website</a:t>
            </a:r>
          </a:p>
          <a:p>
            <a:pPr marL="228600"/>
            <a:endParaRPr lang="en-US" sz="28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228600"/>
            <a:r>
              <a:rPr lang="en-US" b="1" dirty="0"/>
              <a:t>Polaris Manual and Training Videos</a:t>
            </a:r>
            <a:r>
              <a:rPr lang="en-US" dirty="0"/>
              <a:t> </a:t>
            </a:r>
          </a:p>
          <a:p>
            <a:pPr marL="228600"/>
            <a:r>
              <a:rPr lang="en-US" dirty="0"/>
              <a:t>On ATS under Resources &gt; Polaris  </a:t>
            </a:r>
          </a:p>
        </p:txBody>
      </p:sp>
      <p:pic>
        <p:nvPicPr>
          <p:cNvPr id="3" name="Picture 2">
            <a:extLst>
              <a:ext uri="{FF2B5EF4-FFF2-40B4-BE49-F238E27FC236}">
                <a16:creationId xmlns:a16="http://schemas.microsoft.com/office/drawing/2014/main" id="{8AD5BFC5-C838-4C97-B9FC-B9C05C676EB8}"/>
              </a:ext>
            </a:extLst>
          </p:cNvPr>
          <p:cNvPicPr/>
          <p:nvPr/>
        </p:nvPicPr>
        <p:blipFill>
          <a:blip r:embed="rId2"/>
          <a:stretch>
            <a:fillRect/>
          </a:stretch>
        </p:blipFill>
        <p:spPr>
          <a:xfrm>
            <a:off x="1408900" y="3304714"/>
            <a:ext cx="2944505" cy="1947611"/>
          </a:xfrm>
          <a:prstGeom prst="rect">
            <a:avLst/>
          </a:prstGeom>
        </p:spPr>
      </p:pic>
      <p:pic>
        <p:nvPicPr>
          <p:cNvPr id="5" name="Picture 4">
            <a:extLst>
              <a:ext uri="{FF2B5EF4-FFF2-40B4-BE49-F238E27FC236}">
                <a16:creationId xmlns:a16="http://schemas.microsoft.com/office/drawing/2014/main" id="{26A7A205-B09A-4597-9F8A-0D61887E7B68}"/>
              </a:ext>
            </a:extLst>
          </p:cNvPr>
          <p:cNvPicPr>
            <a:picLocks noChangeAspect="1"/>
          </p:cNvPicPr>
          <p:nvPr/>
        </p:nvPicPr>
        <p:blipFill>
          <a:blip r:embed="rId3"/>
          <a:stretch>
            <a:fillRect/>
          </a:stretch>
        </p:blipFill>
        <p:spPr>
          <a:xfrm>
            <a:off x="5533947" y="3304714"/>
            <a:ext cx="5022293" cy="2281633"/>
          </a:xfrm>
          <a:prstGeom prst="rect">
            <a:avLst/>
          </a:prstGeom>
        </p:spPr>
      </p:pic>
      <p:sp>
        <p:nvSpPr>
          <p:cNvPr id="6" name="Rectangle 5">
            <a:extLst>
              <a:ext uri="{FF2B5EF4-FFF2-40B4-BE49-F238E27FC236}">
                <a16:creationId xmlns:a16="http://schemas.microsoft.com/office/drawing/2014/main" id="{50969341-18F0-4F31-81CD-9D98CD52FB51}"/>
              </a:ext>
            </a:extLst>
          </p:cNvPr>
          <p:cNvSpPr/>
          <p:nvPr/>
        </p:nvSpPr>
        <p:spPr>
          <a:xfrm>
            <a:off x="1408900" y="2468880"/>
            <a:ext cx="8974620" cy="457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887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5887" y="426183"/>
            <a:ext cx="2994153" cy="1138773"/>
          </a:xfrm>
          <a:prstGeom prst="rect">
            <a:avLst/>
          </a:prstGeom>
        </p:spPr>
        <p:txBody>
          <a:bodyPr wrap="none">
            <a:spAutoFit/>
          </a:bodyPr>
          <a:lstStyle/>
          <a:p>
            <a:r>
              <a:rPr lang="en-US" sz="1400"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Free Online Cataloging Resources</a:t>
            </a:r>
          </a:p>
          <a:p>
            <a:endParaRPr lang="en-US" sz="1400"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4000" b="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OCLC Classify</a:t>
            </a:r>
            <a:endParaRPr lang="en-US" sz="4000" dirty="0">
              <a:solidFill>
                <a:schemeClr val="accent5">
                  <a:lumMod val="75000"/>
                </a:schemeClr>
              </a:solidFill>
            </a:endParaRPr>
          </a:p>
        </p:txBody>
      </p:sp>
      <p:pic>
        <p:nvPicPr>
          <p:cNvPr id="3" name="Picture 2"/>
          <p:cNvPicPr/>
          <p:nvPr/>
        </p:nvPicPr>
        <p:blipFill>
          <a:blip r:embed="rId2"/>
          <a:stretch>
            <a:fillRect/>
          </a:stretch>
        </p:blipFill>
        <p:spPr>
          <a:xfrm>
            <a:off x="4302176" y="426182"/>
            <a:ext cx="6310859" cy="5764755"/>
          </a:xfrm>
          <a:prstGeom prst="rect">
            <a:avLst/>
          </a:prstGeom>
        </p:spPr>
      </p:pic>
      <p:sp>
        <p:nvSpPr>
          <p:cNvPr id="4" name="TextBox 3"/>
          <p:cNvSpPr txBox="1"/>
          <p:nvPr/>
        </p:nvSpPr>
        <p:spPr>
          <a:xfrm>
            <a:off x="518835" y="1858780"/>
            <a:ext cx="3653051" cy="2308324"/>
          </a:xfrm>
          <a:prstGeom prst="rect">
            <a:avLst/>
          </a:prstGeom>
          <a:noFill/>
        </p:spPr>
        <p:txBody>
          <a:bodyPr wrap="none" rtlCol="0">
            <a:spAutoFit/>
          </a:bodyPr>
          <a:lstStyle/>
          <a:p>
            <a:r>
              <a:rPr lang="en-US" sz="3600" dirty="0">
                <a:solidFill>
                  <a:schemeClr val="accent5">
                    <a:lumMod val="75000"/>
                  </a:schemeClr>
                </a:solidFill>
              </a:rPr>
              <a:t>Search for Call </a:t>
            </a:r>
          </a:p>
          <a:p>
            <a:r>
              <a:rPr lang="en-US" sz="3600" dirty="0">
                <a:solidFill>
                  <a:schemeClr val="accent5">
                    <a:lumMod val="75000"/>
                  </a:schemeClr>
                </a:solidFill>
              </a:rPr>
              <a:t>Numbers by ISBN, </a:t>
            </a:r>
          </a:p>
          <a:p>
            <a:r>
              <a:rPr lang="en-US" sz="3600" dirty="0">
                <a:solidFill>
                  <a:schemeClr val="accent5">
                    <a:lumMod val="75000"/>
                  </a:schemeClr>
                </a:solidFill>
              </a:rPr>
              <a:t>UPC, Title, </a:t>
            </a:r>
          </a:p>
          <a:p>
            <a:r>
              <a:rPr lang="en-US" sz="3600" dirty="0">
                <a:solidFill>
                  <a:schemeClr val="accent5">
                    <a:lumMod val="75000"/>
                  </a:schemeClr>
                </a:solidFill>
              </a:rPr>
              <a:t>Author, or Subject </a:t>
            </a:r>
          </a:p>
        </p:txBody>
      </p:sp>
    </p:spTree>
    <p:extLst>
      <p:ext uri="{BB962C8B-B14F-4D97-AF65-F5344CB8AC3E}">
        <p14:creationId xmlns:p14="http://schemas.microsoft.com/office/powerpoint/2010/main" val="1455386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35736" y="1230210"/>
            <a:ext cx="6005196" cy="4698398"/>
          </a:xfrm>
          <a:prstGeom prst="rect">
            <a:avLst/>
          </a:prstGeom>
        </p:spPr>
      </p:pic>
      <p:pic>
        <p:nvPicPr>
          <p:cNvPr id="3" name="Picture 2"/>
          <p:cNvPicPr/>
          <p:nvPr/>
        </p:nvPicPr>
        <p:blipFill>
          <a:blip r:embed="rId3"/>
          <a:stretch>
            <a:fillRect/>
          </a:stretch>
        </p:blipFill>
        <p:spPr>
          <a:xfrm>
            <a:off x="6416296" y="1886475"/>
            <a:ext cx="5141117" cy="3599926"/>
          </a:xfrm>
          <a:prstGeom prst="rect">
            <a:avLst/>
          </a:prstGeom>
        </p:spPr>
      </p:pic>
      <p:sp>
        <p:nvSpPr>
          <p:cNvPr id="4" name="TextBox 3"/>
          <p:cNvSpPr txBox="1"/>
          <p:nvPr/>
        </p:nvSpPr>
        <p:spPr>
          <a:xfrm>
            <a:off x="6812536" y="1424810"/>
            <a:ext cx="3194977" cy="461665"/>
          </a:xfrm>
          <a:prstGeom prst="rect">
            <a:avLst/>
          </a:prstGeom>
          <a:noFill/>
        </p:spPr>
        <p:txBody>
          <a:bodyPr wrap="none" rtlCol="0">
            <a:spAutoFit/>
          </a:bodyPr>
          <a:lstStyle/>
          <a:p>
            <a:r>
              <a:rPr lang="en-US" sz="2400" b="1" dirty="0">
                <a:solidFill>
                  <a:srgbClr val="002060"/>
                </a:solidFill>
              </a:rPr>
              <a:t>Name Authority Record</a:t>
            </a:r>
          </a:p>
        </p:txBody>
      </p:sp>
      <p:sp>
        <p:nvSpPr>
          <p:cNvPr id="6" name="TextBox 5">
            <a:extLst>
              <a:ext uri="{FF2B5EF4-FFF2-40B4-BE49-F238E27FC236}">
                <a16:creationId xmlns:a16="http://schemas.microsoft.com/office/drawing/2014/main" id="{9B8A6BD0-35D5-48E5-B594-67EE8DE832FD}"/>
              </a:ext>
            </a:extLst>
          </p:cNvPr>
          <p:cNvSpPr txBox="1"/>
          <p:nvPr/>
        </p:nvSpPr>
        <p:spPr>
          <a:xfrm>
            <a:off x="2481096" y="215922"/>
            <a:ext cx="6354496" cy="954107"/>
          </a:xfrm>
          <a:prstGeom prst="rect">
            <a:avLst/>
          </a:prstGeom>
          <a:noFill/>
        </p:spPr>
        <p:txBody>
          <a:bodyPr wrap="none" rtlCol="0">
            <a:spAutoFit/>
          </a:bodyPr>
          <a:lstStyle/>
          <a:p>
            <a:pPr algn="ctr"/>
            <a:r>
              <a:rPr lang="en-US" sz="3200" b="1" dirty="0">
                <a:solidFill>
                  <a:srgbClr val="002060"/>
                </a:solidFill>
              </a:rPr>
              <a:t>Library of Congress Authorities </a:t>
            </a:r>
          </a:p>
          <a:p>
            <a:r>
              <a:rPr lang="en-US" sz="2400" b="1" dirty="0">
                <a:solidFill>
                  <a:srgbClr val="002060"/>
                </a:solidFill>
              </a:rPr>
              <a:t>Find Name, Subject, or Series Authority Records </a:t>
            </a:r>
          </a:p>
        </p:txBody>
      </p:sp>
    </p:spTree>
    <p:extLst>
      <p:ext uri="{BB962C8B-B14F-4D97-AF65-F5344CB8AC3E}">
        <p14:creationId xmlns:p14="http://schemas.microsoft.com/office/powerpoint/2010/main" val="1450134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913" y="1201479"/>
            <a:ext cx="6126731" cy="4931555"/>
          </a:xfrm>
          <a:prstGeom prst="rect">
            <a:avLst/>
          </a:prstGeom>
          <a:noFill/>
          <a:ln>
            <a:noFill/>
          </a:ln>
        </p:spPr>
      </p:pic>
      <p:pic>
        <p:nvPicPr>
          <p:cNvPr id="3" name="Picture 2"/>
          <p:cNvPicPr/>
          <p:nvPr/>
        </p:nvPicPr>
        <p:blipFill>
          <a:blip r:embed="rId3"/>
          <a:stretch>
            <a:fillRect/>
          </a:stretch>
        </p:blipFill>
        <p:spPr>
          <a:xfrm>
            <a:off x="6573060" y="176264"/>
            <a:ext cx="5329129" cy="3894738"/>
          </a:xfrm>
          <a:prstGeom prst="rect">
            <a:avLst/>
          </a:prstGeom>
        </p:spPr>
      </p:pic>
      <p:sp>
        <p:nvSpPr>
          <p:cNvPr id="5" name="TextBox 4"/>
          <p:cNvSpPr txBox="1"/>
          <p:nvPr/>
        </p:nvSpPr>
        <p:spPr>
          <a:xfrm>
            <a:off x="380022" y="287079"/>
            <a:ext cx="5926622" cy="707886"/>
          </a:xfrm>
          <a:prstGeom prst="rect">
            <a:avLst/>
          </a:prstGeom>
          <a:noFill/>
        </p:spPr>
        <p:txBody>
          <a:bodyPr wrap="none" rtlCol="0">
            <a:spAutoFit/>
          </a:bodyPr>
          <a:lstStyle/>
          <a:p>
            <a:r>
              <a:rPr lang="en-US" sz="2000" b="1" dirty="0">
                <a:solidFill>
                  <a:schemeClr val="accent5">
                    <a:lumMod val="75000"/>
                  </a:schemeClr>
                </a:solidFill>
                <a:latin typeface="Lucida Sans" panose="020B0602030504020204" pitchFamily="34" charset="0"/>
              </a:rPr>
              <a:t>Search for records in </a:t>
            </a:r>
            <a:r>
              <a:rPr lang="en-US" sz="2000" b="1" dirty="0" err="1">
                <a:solidFill>
                  <a:schemeClr val="accent5">
                    <a:lumMod val="75000"/>
                  </a:schemeClr>
                </a:solidFill>
                <a:latin typeface="Lucida Sans" panose="020B0602030504020204" pitchFamily="34" charset="0"/>
              </a:rPr>
              <a:t>WorldCat</a:t>
            </a:r>
            <a:r>
              <a:rPr lang="en-US" sz="2000" b="1" dirty="0">
                <a:solidFill>
                  <a:schemeClr val="accent5">
                    <a:lumMod val="75000"/>
                  </a:schemeClr>
                </a:solidFill>
                <a:latin typeface="Lucida Sans" panose="020B0602030504020204" pitchFamily="34" charset="0"/>
              </a:rPr>
              <a:t> as reference</a:t>
            </a:r>
          </a:p>
          <a:p>
            <a:r>
              <a:rPr lang="en-US" sz="2000" b="1" dirty="0">
                <a:solidFill>
                  <a:schemeClr val="accent5">
                    <a:lumMod val="75000"/>
                  </a:schemeClr>
                </a:solidFill>
                <a:latin typeface="Lucida Sans" panose="020B0602030504020204" pitchFamily="34" charset="0"/>
              </a:rPr>
              <a:t>Use to find call#</a:t>
            </a:r>
          </a:p>
        </p:txBody>
      </p:sp>
    </p:spTree>
    <p:extLst>
      <p:ext uri="{BB962C8B-B14F-4D97-AF65-F5344CB8AC3E}">
        <p14:creationId xmlns:p14="http://schemas.microsoft.com/office/powerpoint/2010/main" val="2051591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2495639" y="1265781"/>
            <a:ext cx="6849841" cy="2758190"/>
          </a:xfrm>
          <a:prstGeom prst="rect">
            <a:avLst/>
          </a:prstGeom>
          <a:noFill/>
          <a:ln>
            <a:noFill/>
          </a:ln>
        </p:spPr>
      </p:pic>
      <p:pic>
        <p:nvPicPr>
          <p:cNvPr id="4" name="Picture 3"/>
          <p:cNvPicPr>
            <a:picLocks noChangeAspect="1"/>
          </p:cNvPicPr>
          <p:nvPr/>
        </p:nvPicPr>
        <p:blipFill>
          <a:blip r:embed="rId4"/>
          <a:stretch>
            <a:fillRect/>
          </a:stretch>
        </p:blipFill>
        <p:spPr>
          <a:xfrm>
            <a:off x="700506" y="361673"/>
            <a:ext cx="2581174" cy="439710"/>
          </a:xfrm>
          <a:prstGeom prst="rect">
            <a:avLst/>
          </a:prstGeom>
        </p:spPr>
      </p:pic>
      <p:sp>
        <p:nvSpPr>
          <p:cNvPr id="5" name="Rectangle 4"/>
          <p:cNvSpPr/>
          <p:nvPr/>
        </p:nvSpPr>
        <p:spPr>
          <a:xfrm>
            <a:off x="2232424" y="4788322"/>
            <a:ext cx="7376270" cy="707886"/>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000" dirty="0">
                <a:solidFill>
                  <a:schemeClr val="accent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Dewey Cutter Program quickly retrieves the correct Cutter</a:t>
            </a:r>
          </a:p>
          <a:p>
            <a:pPr algn="ctr"/>
            <a:r>
              <a:rPr lang="en-US" sz="2000" dirty="0">
                <a:solidFill>
                  <a:schemeClr val="accent1">
                    <a:lumMod val="95000"/>
                    <a:lumOff val="5000"/>
                  </a:schemeClr>
                </a:solidFill>
                <a:latin typeface="Calibri" panose="020F0502020204030204" pitchFamily="34" charset="0"/>
                <a:cs typeface="Times New Roman" panose="02020603050405020304" pitchFamily="18" charset="0"/>
              </a:rPr>
              <a:t>- Download information on the Black Gold ATS Website -</a:t>
            </a:r>
            <a:endParaRPr lang="en-US" sz="2000" dirty="0">
              <a:solidFill>
                <a:schemeClr val="accent1">
                  <a:lumMod val="95000"/>
                  <a:lumOff val="5000"/>
                </a:schemeClr>
              </a:solidFill>
            </a:endParaRPr>
          </a:p>
        </p:txBody>
      </p:sp>
    </p:spTree>
    <p:extLst>
      <p:ext uri="{BB962C8B-B14F-4D97-AF65-F5344CB8AC3E}">
        <p14:creationId xmlns:p14="http://schemas.microsoft.com/office/powerpoint/2010/main" val="1880819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65402" y="252230"/>
            <a:ext cx="2287661" cy="641862"/>
          </a:xfrm>
          <a:prstGeom prst="rect">
            <a:avLst/>
          </a:prstGeom>
        </p:spPr>
      </p:pic>
      <p:pic>
        <p:nvPicPr>
          <p:cNvPr id="8" name="Picture 7">
            <a:extLst>
              <a:ext uri="{FF2B5EF4-FFF2-40B4-BE49-F238E27FC236}">
                <a16:creationId xmlns:a16="http://schemas.microsoft.com/office/drawing/2014/main" id="{CE8BDE1D-4995-46B3-8E9C-D468B9BA5419}"/>
              </a:ext>
            </a:extLst>
          </p:cNvPr>
          <p:cNvPicPr>
            <a:picLocks noChangeAspect="1"/>
          </p:cNvPicPr>
          <p:nvPr/>
        </p:nvPicPr>
        <p:blipFill>
          <a:blip r:embed="rId3"/>
          <a:stretch>
            <a:fillRect/>
          </a:stretch>
        </p:blipFill>
        <p:spPr>
          <a:xfrm>
            <a:off x="355600" y="2199702"/>
            <a:ext cx="11043920" cy="2743831"/>
          </a:xfrm>
          <a:prstGeom prst="rect">
            <a:avLst/>
          </a:prstGeom>
        </p:spPr>
      </p:pic>
      <p:sp>
        <p:nvSpPr>
          <p:cNvPr id="10" name="Rectangle 9">
            <a:extLst>
              <a:ext uri="{FF2B5EF4-FFF2-40B4-BE49-F238E27FC236}">
                <a16:creationId xmlns:a16="http://schemas.microsoft.com/office/drawing/2014/main" id="{622D0792-50A5-42BD-97E2-552C59D2910E}"/>
              </a:ext>
            </a:extLst>
          </p:cNvPr>
          <p:cNvSpPr/>
          <p:nvPr/>
        </p:nvSpPr>
        <p:spPr>
          <a:xfrm>
            <a:off x="2100055" y="1235579"/>
            <a:ext cx="7052700" cy="707886"/>
          </a:xfrm>
          <a:prstGeom prst="rect">
            <a:avLst/>
          </a:prstGeom>
        </p:spPr>
        <p:txBody>
          <a:bodyPr wrap="none">
            <a:spAutoFit/>
          </a:bodyPr>
          <a:lstStyle/>
          <a:p>
            <a:pPr algn="ct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SkyRiver Client details and the download are on the ATS Website</a:t>
            </a:r>
          </a:p>
          <a:p>
            <a:pPr algn="ctr"/>
            <a:r>
              <a:rPr lang="en-US" sz="2000" b="1" dirty="0">
                <a:solidFill>
                  <a:schemeClr val="accent1"/>
                </a:solidFill>
                <a:latin typeface="Calibri" panose="020F0502020204030204" pitchFamily="34" charset="0"/>
                <a:cs typeface="Times New Roman" panose="02020603050405020304" pitchFamily="18" charset="0"/>
              </a:rPr>
              <a:t>Cataloging         Tutorials &amp; Resources         SkyRiver Cataloging</a:t>
            </a:r>
            <a:endParaRPr lang="en-US" sz="2000" dirty="0">
              <a:solidFill>
                <a:schemeClr val="accent1"/>
              </a:solidFill>
            </a:endParaRPr>
          </a:p>
        </p:txBody>
      </p:sp>
      <p:sp>
        <p:nvSpPr>
          <p:cNvPr id="12" name="Arrow: Right 11">
            <a:extLst>
              <a:ext uri="{FF2B5EF4-FFF2-40B4-BE49-F238E27FC236}">
                <a16:creationId xmlns:a16="http://schemas.microsoft.com/office/drawing/2014/main" id="{DE8A079A-1921-4F1C-84D3-527EC6B9A916}"/>
              </a:ext>
            </a:extLst>
          </p:cNvPr>
          <p:cNvSpPr/>
          <p:nvPr/>
        </p:nvSpPr>
        <p:spPr>
          <a:xfrm>
            <a:off x="6349499" y="1638092"/>
            <a:ext cx="386080" cy="188067"/>
          </a:xfrm>
          <a:prstGeom prst="rightArrow">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CCFF"/>
              </a:solidFill>
            </a:endParaRPr>
          </a:p>
        </p:txBody>
      </p:sp>
      <p:sp>
        <p:nvSpPr>
          <p:cNvPr id="14" name="Arrow: Right 13">
            <a:extLst>
              <a:ext uri="{FF2B5EF4-FFF2-40B4-BE49-F238E27FC236}">
                <a16:creationId xmlns:a16="http://schemas.microsoft.com/office/drawing/2014/main" id="{A9F26FED-02AF-495D-82F1-F4D9B98347BC}"/>
              </a:ext>
            </a:extLst>
          </p:cNvPr>
          <p:cNvSpPr/>
          <p:nvPr/>
        </p:nvSpPr>
        <p:spPr>
          <a:xfrm>
            <a:off x="3546244" y="1620389"/>
            <a:ext cx="386080" cy="188067"/>
          </a:xfrm>
          <a:prstGeom prst="rightArrow">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CCFF"/>
              </a:solidFill>
            </a:endParaRPr>
          </a:p>
        </p:txBody>
      </p:sp>
    </p:spTree>
    <p:extLst>
      <p:ext uri="{BB962C8B-B14F-4D97-AF65-F5344CB8AC3E}">
        <p14:creationId xmlns:p14="http://schemas.microsoft.com/office/powerpoint/2010/main" val="137748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418" y="2021068"/>
            <a:ext cx="5312061" cy="3973332"/>
          </a:xfrm>
          <a:prstGeom prst="rect">
            <a:avLst/>
          </a:prstGeom>
          <a:noFill/>
          <a:ln>
            <a:noFill/>
          </a:ln>
        </p:spPr>
      </p:pic>
      <p:pic>
        <p:nvPicPr>
          <p:cNvPr id="3" name="Picture 2"/>
          <p:cNvPicPr>
            <a:picLocks noChangeAspect="1"/>
          </p:cNvPicPr>
          <p:nvPr/>
        </p:nvPicPr>
        <p:blipFill>
          <a:blip r:embed="rId3"/>
          <a:stretch>
            <a:fillRect/>
          </a:stretch>
        </p:blipFill>
        <p:spPr>
          <a:xfrm>
            <a:off x="5796648" y="1767722"/>
            <a:ext cx="5972175" cy="3933825"/>
          </a:xfrm>
          <a:prstGeom prst="rect">
            <a:avLst/>
          </a:prstGeom>
        </p:spPr>
      </p:pic>
      <p:sp>
        <p:nvSpPr>
          <p:cNvPr id="4" name="Rectangle 3"/>
          <p:cNvSpPr/>
          <p:nvPr/>
        </p:nvSpPr>
        <p:spPr>
          <a:xfrm>
            <a:off x="306418" y="1210168"/>
            <a:ext cx="3212098" cy="738664"/>
          </a:xfrm>
          <a:prstGeom prst="rect">
            <a:avLst/>
          </a:prstGeom>
        </p:spPr>
        <p:txBody>
          <a:bodyPr wrap="none">
            <a:spAutoFit/>
          </a:bodyPr>
          <a:lstStyle/>
          <a:p>
            <a:r>
              <a:rPr lang="en-US"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SkyRiver</a:t>
            </a:r>
            <a:r>
              <a:rPr lang="en-US" sz="2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en-US" sz="2400" b="1" u="sng"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S</a:t>
            </a:r>
            <a:r>
              <a:rPr lang="en-US"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earch </a:t>
            </a:r>
            <a:r>
              <a:rPr lang="en-US" sz="2400" b="1" u="sng"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a:t>
            </a:r>
            <a:r>
              <a:rPr lang="en-US"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ibs – </a:t>
            </a:r>
          </a:p>
          <a:p>
            <a:r>
              <a:rPr lang="en-US"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Look up bib records in SkyRiver </a:t>
            </a:r>
            <a:endParaRPr lang="en-US" dirty="0">
              <a:solidFill>
                <a:schemeClr val="accent2"/>
              </a:solidFill>
            </a:endParaRPr>
          </a:p>
        </p:txBody>
      </p:sp>
      <p:sp>
        <p:nvSpPr>
          <p:cNvPr id="5" name="Rectangle 4"/>
          <p:cNvSpPr/>
          <p:nvPr/>
        </p:nvSpPr>
        <p:spPr>
          <a:xfrm>
            <a:off x="5695048" y="1088248"/>
            <a:ext cx="5995680" cy="738664"/>
          </a:xfrm>
          <a:prstGeom prst="rect">
            <a:avLst/>
          </a:prstGeom>
        </p:spPr>
        <p:txBody>
          <a:bodyPr wrap="none">
            <a:spAutoFit/>
          </a:bodyPr>
          <a:lstStyle/>
          <a:p>
            <a:r>
              <a:rPr lang="en-US" sz="2400" b="1" dirty="0">
                <a:solidFill>
                  <a:srgbClr val="0099FF"/>
                </a:solidFill>
                <a:latin typeface="Calibri" panose="020F0502020204030204" pitchFamily="34" charset="0"/>
                <a:ea typeface="Calibri" panose="020F0502020204030204" pitchFamily="34" charset="0"/>
                <a:cs typeface="Times New Roman" panose="02020603050405020304" pitchFamily="18" charset="0"/>
              </a:rPr>
              <a:t>SkyRiver</a:t>
            </a:r>
            <a:r>
              <a:rPr lang="en-US" sz="2400" dirty="0">
                <a:solidFill>
                  <a:srgbClr val="0099FF"/>
                </a:solidFill>
                <a:latin typeface="Calibri" panose="020F0502020204030204" pitchFamily="34" charset="0"/>
                <a:ea typeface="Calibri" panose="020F0502020204030204" pitchFamily="34" charset="0"/>
                <a:cs typeface="Times New Roman" panose="02020603050405020304" pitchFamily="18" charset="0"/>
              </a:rPr>
              <a:t> </a:t>
            </a:r>
            <a:r>
              <a:rPr lang="en-US" sz="2400" b="1" u="sng" dirty="0">
                <a:solidFill>
                  <a:srgbClr val="0099FF"/>
                </a:solidFill>
                <a:latin typeface="Calibri" panose="020F0502020204030204" pitchFamily="34" charset="0"/>
                <a:ea typeface="Calibri" panose="020F0502020204030204" pitchFamily="34" charset="0"/>
                <a:cs typeface="Times New Roman" panose="02020603050405020304" pitchFamily="18" charset="0"/>
              </a:rPr>
              <a:t>S</a:t>
            </a:r>
            <a:r>
              <a:rPr lang="en-US" sz="2400" b="1" dirty="0">
                <a:solidFill>
                  <a:srgbClr val="0099FF"/>
                </a:solidFill>
                <a:latin typeface="Calibri" panose="020F0502020204030204" pitchFamily="34" charset="0"/>
                <a:ea typeface="Calibri" panose="020F0502020204030204" pitchFamily="34" charset="0"/>
                <a:cs typeface="Times New Roman" panose="02020603050405020304" pitchFamily="18" charset="0"/>
              </a:rPr>
              <a:t>earch </a:t>
            </a:r>
            <a:r>
              <a:rPr lang="en-US" sz="2400" b="1" u="sng" dirty="0">
                <a:solidFill>
                  <a:srgbClr val="0099FF"/>
                </a:solidFill>
                <a:latin typeface="Calibri" panose="020F0502020204030204" pitchFamily="34" charset="0"/>
                <a:ea typeface="Calibri" panose="020F0502020204030204" pitchFamily="34" charset="0"/>
                <a:cs typeface="Times New Roman" panose="02020603050405020304" pitchFamily="18" charset="0"/>
              </a:rPr>
              <a:t>A</a:t>
            </a:r>
            <a:r>
              <a:rPr lang="en-US" sz="2400" b="1" dirty="0">
                <a:solidFill>
                  <a:srgbClr val="0099FF"/>
                </a:solidFill>
                <a:latin typeface="Calibri" panose="020F0502020204030204" pitchFamily="34" charset="0"/>
                <a:ea typeface="Calibri" panose="020F0502020204030204" pitchFamily="34" charset="0"/>
                <a:cs typeface="Times New Roman" panose="02020603050405020304" pitchFamily="18" charset="0"/>
              </a:rPr>
              <a:t>uthorities –</a:t>
            </a:r>
          </a:p>
          <a:p>
            <a:r>
              <a:rPr lang="en-US" b="1" dirty="0">
                <a:solidFill>
                  <a:srgbClr val="0099FF"/>
                </a:solidFill>
                <a:latin typeface="Calibri" panose="020F0502020204030204" pitchFamily="34" charset="0"/>
                <a:ea typeface="Calibri" panose="020F0502020204030204" pitchFamily="34" charset="0"/>
                <a:cs typeface="Times New Roman" panose="02020603050405020304" pitchFamily="18" charset="0"/>
              </a:rPr>
              <a:t>Look up Name, Subject, Series Authority Records in SkyRiver </a:t>
            </a:r>
            <a:endParaRPr lang="en-US" dirty="0">
              <a:solidFill>
                <a:srgbClr val="0099FF"/>
              </a:solidFill>
            </a:endParaRPr>
          </a:p>
        </p:txBody>
      </p:sp>
      <p:pic>
        <p:nvPicPr>
          <p:cNvPr id="6" name="Picture 5"/>
          <p:cNvPicPr>
            <a:picLocks noChangeAspect="1"/>
          </p:cNvPicPr>
          <p:nvPr/>
        </p:nvPicPr>
        <p:blipFill>
          <a:blip r:embed="rId4"/>
          <a:stretch>
            <a:fillRect/>
          </a:stretch>
        </p:blipFill>
        <p:spPr>
          <a:xfrm>
            <a:off x="665402" y="252230"/>
            <a:ext cx="2287661" cy="641862"/>
          </a:xfrm>
          <a:prstGeom prst="rect">
            <a:avLst/>
          </a:prstGeom>
        </p:spPr>
      </p:pic>
      <p:sp>
        <p:nvSpPr>
          <p:cNvPr id="7" name="Rectangle 6">
            <a:extLst>
              <a:ext uri="{FF2B5EF4-FFF2-40B4-BE49-F238E27FC236}">
                <a16:creationId xmlns:a16="http://schemas.microsoft.com/office/drawing/2014/main" id="{D5E718D6-23C2-4D50-B115-C4E4625A206B}"/>
              </a:ext>
            </a:extLst>
          </p:cNvPr>
          <p:cNvSpPr/>
          <p:nvPr/>
        </p:nvSpPr>
        <p:spPr>
          <a:xfrm>
            <a:off x="2962448" y="486901"/>
            <a:ext cx="7030323" cy="523220"/>
          </a:xfrm>
          <a:prstGeom prst="rect">
            <a:avLst/>
          </a:prstGeom>
        </p:spPr>
        <p:txBody>
          <a:bodyPr wrap="none">
            <a:spAutoFit/>
          </a:bodyPr>
          <a:lstStyle/>
          <a:p>
            <a:r>
              <a:rPr lang="en-US" sz="28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Download the SkyRiver Client to your desktop</a:t>
            </a:r>
          </a:p>
        </p:txBody>
      </p:sp>
    </p:spTree>
    <p:extLst>
      <p:ext uri="{BB962C8B-B14F-4D97-AF65-F5344CB8AC3E}">
        <p14:creationId xmlns:p14="http://schemas.microsoft.com/office/powerpoint/2010/main" val="213147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Anatomy of a Bib Record</a:t>
            </a:r>
          </a:p>
        </p:txBody>
      </p:sp>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6804" y="2413416"/>
            <a:ext cx="5174350" cy="3838344"/>
          </a:xfrm>
          <a:prstGeom prst="rect">
            <a:avLst/>
          </a:prstGeom>
          <a:noFill/>
          <a:ln>
            <a:noFill/>
          </a:ln>
        </p:spPr>
      </p:pic>
      <p:pic>
        <p:nvPicPr>
          <p:cNvPr id="8" name="Picture 7"/>
          <p:cNvPicPr/>
          <p:nvPr/>
        </p:nvPicPr>
        <p:blipFill>
          <a:blip r:embed="rId3"/>
          <a:stretch>
            <a:fillRect/>
          </a:stretch>
        </p:blipFill>
        <p:spPr>
          <a:xfrm>
            <a:off x="6266076" y="2413416"/>
            <a:ext cx="4889604" cy="3838344"/>
          </a:xfrm>
          <a:prstGeom prst="rect">
            <a:avLst/>
          </a:prstGeom>
        </p:spPr>
      </p:pic>
      <p:sp>
        <p:nvSpPr>
          <p:cNvPr id="2" name="TextBox 1"/>
          <p:cNvSpPr txBox="1"/>
          <p:nvPr/>
        </p:nvSpPr>
        <p:spPr>
          <a:xfrm>
            <a:off x="686804" y="1890722"/>
            <a:ext cx="10468876" cy="369332"/>
          </a:xfrm>
          <a:prstGeom prst="rect">
            <a:avLst/>
          </a:prstGeom>
          <a:noFill/>
        </p:spPr>
        <p:txBody>
          <a:bodyPr wrap="square" rtlCol="0">
            <a:spAutoFit/>
          </a:bodyPr>
          <a:lstStyle/>
          <a:p>
            <a:r>
              <a:rPr lang="en-US" dirty="0">
                <a:solidFill>
                  <a:schemeClr val="accent2">
                    <a:lumMod val="75000"/>
                  </a:schemeClr>
                </a:solidFill>
              </a:rPr>
              <a:t>MARC - Machine Readable Cataloging Records                        Marc21 Editor - Polaris</a:t>
            </a:r>
          </a:p>
        </p:txBody>
      </p:sp>
    </p:spTree>
    <p:extLst>
      <p:ext uri="{BB962C8B-B14F-4D97-AF65-F5344CB8AC3E}">
        <p14:creationId xmlns:p14="http://schemas.microsoft.com/office/powerpoint/2010/main" val="3240471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65402" y="252230"/>
            <a:ext cx="2287661" cy="641862"/>
          </a:xfrm>
          <a:prstGeom prst="rect">
            <a:avLst/>
          </a:prstGeom>
        </p:spPr>
      </p:pic>
      <p:sp>
        <p:nvSpPr>
          <p:cNvPr id="7" name="Rectangle 6">
            <a:extLst>
              <a:ext uri="{FF2B5EF4-FFF2-40B4-BE49-F238E27FC236}">
                <a16:creationId xmlns:a16="http://schemas.microsoft.com/office/drawing/2014/main" id="{3800F283-3C38-487C-9699-22924EBED334}"/>
              </a:ext>
            </a:extLst>
          </p:cNvPr>
          <p:cNvSpPr/>
          <p:nvPr/>
        </p:nvSpPr>
        <p:spPr>
          <a:xfrm>
            <a:off x="548640" y="975361"/>
            <a:ext cx="5364480" cy="3016210"/>
          </a:xfrm>
          <a:prstGeom prst="rect">
            <a:avLst/>
          </a:prstGeom>
        </p:spPr>
        <p:txBody>
          <a:bodyPr wrap="square">
            <a:spAutoFit/>
          </a:bodyPr>
          <a:lstStyle/>
          <a:p>
            <a:r>
              <a:rPr lang="en-US" sz="32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MARC Help</a:t>
            </a:r>
            <a:r>
              <a:rPr lang="en-US" sz="32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660066"/>
                </a:solidFill>
                <a:latin typeface="Calibri" panose="020F0502020204030204" pitchFamily="34" charset="0"/>
                <a:ea typeface="Calibri" panose="020F0502020204030204" pitchFamily="34" charset="0"/>
                <a:cs typeface="Times New Roman" panose="02020603050405020304" pitchFamily="18" charset="0"/>
              </a:rPr>
              <a:t>To find information about the Tags and Fields in Bib Records in SkyRiver, right click on the tag and click </a:t>
            </a:r>
            <a:r>
              <a:rPr lang="en-US" sz="2000" b="1" dirty="0">
                <a:solidFill>
                  <a:srgbClr val="660066"/>
                </a:solidFill>
                <a:latin typeface="Calibri" panose="020F0502020204030204" pitchFamily="34" charset="0"/>
                <a:ea typeface="Calibri" panose="020F0502020204030204" pitchFamily="34" charset="0"/>
                <a:cs typeface="Times New Roman" panose="02020603050405020304" pitchFamily="18" charset="0"/>
              </a:rPr>
              <a:t>MARC Help. </a:t>
            </a:r>
          </a:p>
          <a:p>
            <a:endParaRPr lang="en-US" sz="2000" dirty="0">
              <a:solidFill>
                <a:srgbClr val="660066"/>
              </a:solidFill>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660066"/>
                </a:solidFill>
                <a:latin typeface="Calibri" panose="020F0502020204030204" pitchFamily="34" charset="0"/>
                <a:ea typeface="Calibri" panose="020F0502020204030204" pitchFamily="34" charset="0"/>
                <a:cs typeface="Times New Roman" panose="02020603050405020304" pitchFamily="18" charset="0"/>
              </a:rPr>
              <a:t>A window opens with information about the Field, Indicators, Subfield Codes, Guidelines, Input Conventions, and some examples.</a:t>
            </a:r>
            <a:r>
              <a:rPr lang="en-US" dirty="0">
                <a:solidFill>
                  <a:srgbClr val="660066"/>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rgbClr val="660066"/>
              </a:solidFill>
            </a:endParaRPr>
          </a:p>
        </p:txBody>
      </p:sp>
      <p:pic>
        <p:nvPicPr>
          <p:cNvPr id="8" name="Picture 7">
            <a:extLst>
              <a:ext uri="{FF2B5EF4-FFF2-40B4-BE49-F238E27FC236}">
                <a16:creationId xmlns:a16="http://schemas.microsoft.com/office/drawing/2014/main" id="{3B7E375E-B9BB-4A77-8995-7B936AC03953}"/>
              </a:ext>
            </a:extLst>
          </p:cNvPr>
          <p:cNvPicPr>
            <a:picLocks noChangeAspect="1"/>
          </p:cNvPicPr>
          <p:nvPr/>
        </p:nvPicPr>
        <p:blipFill>
          <a:blip r:embed="rId3"/>
          <a:stretch>
            <a:fillRect/>
          </a:stretch>
        </p:blipFill>
        <p:spPr>
          <a:xfrm>
            <a:off x="6492240" y="457200"/>
            <a:ext cx="4987847" cy="5482378"/>
          </a:xfrm>
          <a:prstGeom prst="rect">
            <a:avLst/>
          </a:prstGeom>
        </p:spPr>
      </p:pic>
      <p:pic>
        <p:nvPicPr>
          <p:cNvPr id="9" name="Picture 8">
            <a:extLst>
              <a:ext uri="{FF2B5EF4-FFF2-40B4-BE49-F238E27FC236}">
                <a16:creationId xmlns:a16="http://schemas.microsoft.com/office/drawing/2014/main" id="{4A0C065E-D09F-4804-885F-E239508E3102}"/>
              </a:ext>
            </a:extLst>
          </p:cNvPr>
          <p:cNvPicPr>
            <a:picLocks noChangeAspect="1"/>
          </p:cNvPicPr>
          <p:nvPr/>
        </p:nvPicPr>
        <p:blipFill>
          <a:blip r:embed="rId4"/>
          <a:stretch>
            <a:fillRect/>
          </a:stretch>
        </p:blipFill>
        <p:spPr>
          <a:xfrm>
            <a:off x="665402" y="3991571"/>
            <a:ext cx="5511878" cy="2030145"/>
          </a:xfrm>
          <a:prstGeom prst="rect">
            <a:avLst/>
          </a:prstGeom>
        </p:spPr>
      </p:pic>
    </p:spTree>
    <p:extLst>
      <p:ext uri="{BB962C8B-B14F-4D97-AF65-F5344CB8AC3E}">
        <p14:creationId xmlns:p14="http://schemas.microsoft.com/office/powerpoint/2010/main" val="1026304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173" y="2180800"/>
            <a:ext cx="4362138" cy="3282948"/>
          </a:xfrm>
          <a:prstGeom prst="rect">
            <a:avLst/>
          </a:prstGeom>
          <a:noFill/>
          <a:ln>
            <a:noFill/>
          </a:ln>
        </p:spPr>
      </p:pic>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6782" y="145272"/>
            <a:ext cx="5640536" cy="5580971"/>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315230" y="265194"/>
            <a:ext cx="708660" cy="742315"/>
          </a:xfrm>
          <a:prstGeom prst="rect">
            <a:avLst/>
          </a:prstGeom>
          <a:noFill/>
          <a:ln>
            <a:noFill/>
          </a:ln>
        </p:spPr>
      </p:pic>
      <p:sp>
        <p:nvSpPr>
          <p:cNvPr id="5" name="TextBox 4"/>
          <p:cNvSpPr txBox="1"/>
          <p:nvPr/>
        </p:nvSpPr>
        <p:spPr>
          <a:xfrm>
            <a:off x="1259173" y="407344"/>
            <a:ext cx="4362138" cy="1631216"/>
          </a:xfrm>
          <a:prstGeom prst="rect">
            <a:avLst/>
          </a:prstGeom>
          <a:noFill/>
        </p:spPr>
        <p:txBody>
          <a:bodyPr wrap="square" rtlCol="0">
            <a:spAutoFit/>
          </a:bodyPr>
          <a:lstStyle/>
          <a:p>
            <a:r>
              <a:rPr lang="en-US" sz="2400" b="1" dirty="0">
                <a:solidFill>
                  <a:srgbClr val="7030A0"/>
                </a:solidFill>
                <a:latin typeface="Tahoma" panose="020B0604030504040204" pitchFamily="34" charset="0"/>
                <a:ea typeface="Tahoma" panose="020B0604030504040204" pitchFamily="34" charset="0"/>
                <a:cs typeface="Tahoma" panose="020B0604030504040204" pitchFamily="34" charset="0"/>
              </a:rPr>
              <a:t>MarcEdit </a:t>
            </a:r>
          </a:p>
          <a:p>
            <a:endPar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600" dirty="0">
                <a:solidFill>
                  <a:srgbClr val="7030A0"/>
                </a:solidFill>
                <a:latin typeface="Tahoma" panose="020B0604030504040204" pitchFamily="34" charset="0"/>
                <a:ea typeface="Tahoma" panose="020B0604030504040204" pitchFamily="34" charset="0"/>
                <a:cs typeface="Tahoma" panose="020B0604030504040204" pitchFamily="34" charset="0"/>
              </a:rPr>
              <a:t>Free online metadata editor</a:t>
            </a:r>
          </a:p>
          <a:p>
            <a:pPr marL="285750" indent="-285750">
              <a:buFont typeface="Arial" panose="020B0604020202020204" pitchFamily="34" charset="0"/>
              <a:buChar char="•"/>
            </a:pPr>
            <a:r>
              <a:rPr lang="en-US" sz="1600" dirty="0">
                <a:solidFill>
                  <a:srgbClr val="7030A0"/>
                </a:solidFill>
                <a:latin typeface="Tahoma" panose="020B0604030504040204" pitchFamily="34" charset="0"/>
                <a:ea typeface="Tahoma" panose="020B0604030504040204" pitchFamily="34" charset="0"/>
                <a:cs typeface="Tahoma" panose="020B0604030504040204" pitchFamily="34" charset="0"/>
              </a:rPr>
              <a:t>Edit files of MARC records  </a:t>
            </a:r>
          </a:p>
          <a:p>
            <a:pPr marL="285750" indent="-285750">
              <a:buFont typeface="Arial" panose="020B0604020202020204" pitchFamily="34" charset="0"/>
              <a:buChar char="•"/>
            </a:pPr>
            <a:r>
              <a:rPr lang="en-US" sz="1600" dirty="0">
                <a:solidFill>
                  <a:srgbClr val="7030A0"/>
                </a:solidFill>
                <a:latin typeface="Tahoma" panose="020B0604030504040204" pitchFamily="34" charset="0"/>
                <a:ea typeface="Tahoma" panose="020B0604030504040204" pitchFamily="34" charset="0"/>
                <a:cs typeface="Tahoma" panose="020B0604030504040204" pitchFamily="34" charset="0"/>
              </a:rPr>
              <a:t>Link for the MarcEdit download is on the BG ATS website</a:t>
            </a:r>
          </a:p>
        </p:txBody>
      </p:sp>
      <p:sp>
        <p:nvSpPr>
          <p:cNvPr id="7" name="Rectangle 6">
            <a:extLst>
              <a:ext uri="{FF2B5EF4-FFF2-40B4-BE49-F238E27FC236}">
                <a16:creationId xmlns:a16="http://schemas.microsoft.com/office/drawing/2014/main" id="{FAE6A224-F26A-4938-985B-C9CD15805015}"/>
              </a:ext>
            </a:extLst>
          </p:cNvPr>
          <p:cNvSpPr/>
          <p:nvPr/>
        </p:nvSpPr>
        <p:spPr>
          <a:xfrm>
            <a:off x="1259173" y="5726243"/>
            <a:ext cx="4512389" cy="338554"/>
          </a:xfrm>
          <a:prstGeom prst="rect">
            <a:avLst/>
          </a:prstGeom>
        </p:spPr>
        <p:txBody>
          <a:bodyPr wrap="none">
            <a:spAutoFit/>
          </a:bodyPr>
          <a:lstStyle/>
          <a:p>
            <a:r>
              <a:rPr lang="en-US" sz="1600" dirty="0">
                <a:solidFill>
                  <a:schemeClr val="accent1"/>
                </a:solidFill>
                <a:latin typeface="Tahoma" panose="020B0604030504040204" pitchFamily="34" charset="0"/>
                <a:ea typeface="Tahoma" panose="020B0604030504040204" pitchFamily="34" charset="0"/>
                <a:cs typeface="Tahoma" panose="020B0604030504040204" pitchFamily="34" charset="0"/>
              </a:rPr>
              <a:t>Contact Teresa for details about using MarcEdit.</a:t>
            </a:r>
            <a:endParaRPr lang="en-US" sz="1600" dirty="0">
              <a:solidFill>
                <a:schemeClr val="accent1"/>
              </a:solidFill>
            </a:endParaRPr>
          </a:p>
        </p:txBody>
      </p:sp>
    </p:spTree>
    <p:extLst>
      <p:ext uri="{BB962C8B-B14F-4D97-AF65-F5344CB8AC3E}">
        <p14:creationId xmlns:p14="http://schemas.microsoft.com/office/powerpoint/2010/main" val="1863673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Basic Cataloging</a:t>
            </a:r>
          </a:p>
        </p:txBody>
      </p:sp>
      <p:pic>
        <p:nvPicPr>
          <p:cNvPr id="2" name="Content Placeholder 1"/>
          <p:cNvPicPr>
            <a:picLocks noGrp="1" noChangeAspect="1"/>
          </p:cNvPicPr>
          <p:nvPr>
            <p:ph idx="1"/>
          </p:nvPr>
        </p:nvPicPr>
        <p:blipFill>
          <a:blip r:embed="rId3"/>
          <a:stretch>
            <a:fillRect/>
          </a:stretch>
        </p:blipFill>
        <p:spPr>
          <a:xfrm>
            <a:off x="231276" y="2828622"/>
            <a:ext cx="7651209" cy="2027858"/>
          </a:xfrm>
          <a:prstGeom prst="rect">
            <a:avLst/>
          </a:prstGeom>
        </p:spPr>
      </p:pic>
      <p:sp>
        <p:nvSpPr>
          <p:cNvPr id="6" name="Rectangle 5"/>
          <p:cNvSpPr/>
          <p:nvPr/>
        </p:nvSpPr>
        <p:spPr>
          <a:xfrm>
            <a:off x="851565" y="1929048"/>
            <a:ext cx="9279400" cy="707886"/>
          </a:xfrm>
          <a:prstGeom prst="rect">
            <a:avLst/>
          </a:prstGeom>
        </p:spPr>
        <p:txBody>
          <a:bodyPr wrap="none">
            <a:spAutoFit/>
          </a:bodyPr>
          <a:lstStyle/>
          <a:p>
            <a:pPr lvl="1" algn="ctr"/>
            <a:r>
              <a:rPr lang="en-US" sz="2000" b="1" i="1" spc="75"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Black Gold Catalogs New/Current Materials – 2018, 2017, 2016, 2015 </a:t>
            </a:r>
          </a:p>
          <a:p>
            <a:pPr lvl="1" algn="ctr"/>
            <a:r>
              <a:rPr lang="en-US" sz="2000" b="1" i="1" spc="75"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in the Following Formats: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8032723" y="3468702"/>
            <a:ext cx="3122957" cy="1631216"/>
          </a:xfrm>
          <a:prstGeom prst="rect">
            <a:avLst/>
          </a:prstGeom>
          <a:noFill/>
        </p:spPr>
        <p:txBody>
          <a:bodyPr wrap="square" rtlCol="0">
            <a:spAutoFit/>
          </a:bodyPr>
          <a:lstStyle/>
          <a:p>
            <a:pPr marL="285750" indent="-285750">
              <a:buFont typeface="Wingdings" panose="05000000000000000000" pitchFamily="2" charset="2"/>
              <a:buChar char="ü"/>
            </a:pPr>
            <a:r>
              <a:rPr lang="en-US" sz="2000" dirty="0">
                <a:solidFill>
                  <a:schemeClr val="accent5">
                    <a:lumMod val="50000"/>
                  </a:schemeClr>
                </a:solidFill>
              </a:rPr>
              <a:t>Email Cart</a:t>
            </a:r>
          </a:p>
          <a:p>
            <a:pPr marL="285750" indent="-285750">
              <a:buFont typeface="Wingdings" panose="05000000000000000000" pitchFamily="2" charset="2"/>
              <a:buChar char="ü"/>
            </a:pPr>
            <a:r>
              <a:rPr lang="en-US" sz="2000" dirty="0">
                <a:solidFill>
                  <a:schemeClr val="accent5">
                    <a:lumMod val="50000"/>
                  </a:schemeClr>
                </a:solidFill>
              </a:rPr>
              <a:t>Email Order confirmation</a:t>
            </a:r>
          </a:p>
          <a:p>
            <a:pPr marL="285750" indent="-285750">
              <a:buFont typeface="Wingdings" panose="05000000000000000000" pitchFamily="2" charset="2"/>
              <a:buChar char="ü"/>
            </a:pPr>
            <a:r>
              <a:rPr lang="en-US" sz="2000" dirty="0">
                <a:solidFill>
                  <a:schemeClr val="accent5">
                    <a:lumMod val="50000"/>
                  </a:schemeClr>
                </a:solidFill>
              </a:rPr>
              <a:t>Add 908 note</a:t>
            </a:r>
          </a:p>
          <a:p>
            <a:pPr marL="285750" indent="-285750">
              <a:buFont typeface="Wingdings" panose="05000000000000000000" pitchFamily="2" charset="2"/>
              <a:buChar char="ü"/>
            </a:pPr>
            <a:r>
              <a:rPr lang="en-US" sz="2000" dirty="0">
                <a:solidFill>
                  <a:schemeClr val="accent5">
                    <a:lumMod val="50000"/>
                  </a:schemeClr>
                </a:solidFill>
              </a:rPr>
              <a:t>Put in record set</a:t>
            </a:r>
          </a:p>
          <a:p>
            <a:pPr marL="285750" indent="-285750">
              <a:buFont typeface="Wingdings" panose="05000000000000000000" pitchFamily="2" charset="2"/>
              <a:buChar char="ü"/>
            </a:pPr>
            <a:r>
              <a:rPr lang="en-US" sz="2000" dirty="0">
                <a:solidFill>
                  <a:schemeClr val="accent5">
                    <a:lumMod val="50000"/>
                  </a:schemeClr>
                </a:solidFill>
              </a:rPr>
              <a:t>Email titles/ISBNs</a:t>
            </a:r>
          </a:p>
        </p:txBody>
      </p:sp>
      <p:sp>
        <p:nvSpPr>
          <p:cNvPr id="3" name="Rectangle 2">
            <a:extLst>
              <a:ext uri="{FF2B5EF4-FFF2-40B4-BE49-F238E27FC236}">
                <a16:creationId xmlns:a16="http://schemas.microsoft.com/office/drawing/2014/main" id="{CC1CC9E8-75D4-4C80-A502-102A1AAA7B8A}"/>
              </a:ext>
            </a:extLst>
          </p:cNvPr>
          <p:cNvSpPr/>
          <p:nvPr/>
        </p:nvSpPr>
        <p:spPr>
          <a:xfrm>
            <a:off x="8032723" y="2828622"/>
            <a:ext cx="2564157" cy="923330"/>
          </a:xfrm>
          <a:prstGeom prst="rect">
            <a:avLst/>
          </a:prstGeom>
        </p:spPr>
        <p:txBody>
          <a:bodyPr wrap="square">
            <a:spAutoFit/>
          </a:bodyPr>
          <a:lstStyle/>
          <a:p>
            <a:r>
              <a:rPr lang="en-US" b="1" i="1" spc="75" dirty="0">
                <a:solidFill>
                  <a:srgbClr val="002060"/>
                </a:solidFill>
                <a:latin typeface="Cambria" panose="02040503050406030204" pitchFamily="18" charset="0"/>
                <a:cs typeface="Times New Roman" panose="02020603050405020304" pitchFamily="18" charset="0"/>
              </a:rPr>
              <a:t>Please forward orders to Teresa</a:t>
            </a:r>
          </a:p>
          <a:p>
            <a:endParaRPr lang="en-US" dirty="0">
              <a:latin typeface="Cambria" panose="02040503050406030204" pitchFamily="18" charset="0"/>
            </a:endParaRPr>
          </a:p>
        </p:txBody>
      </p:sp>
    </p:spTree>
    <p:extLst>
      <p:ext uri="{BB962C8B-B14F-4D97-AF65-F5344CB8AC3E}">
        <p14:creationId xmlns:p14="http://schemas.microsoft.com/office/powerpoint/2010/main" val="2616204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0158" y="730140"/>
            <a:ext cx="9514977" cy="984885"/>
          </a:xfrm>
          <a:prstGeom prst="rect">
            <a:avLst/>
          </a:prstGeom>
        </p:spPr>
        <p:txBody>
          <a:bodyPr wrap="none">
            <a:spAutoFit/>
          </a:bodyPr>
          <a:lstStyle/>
          <a:p>
            <a:r>
              <a:rPr lang="en-US" sz="2000" b="1" i="1" spc="75"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Jurisdiction Catalogers Catalog Older Materials/Other Formats – </a:t>
            </a:r>
          </a:p>
          <a:p>
            <a:r>
              <a:rPr lang="en-US" sz="2000" b="1" i="1" spc="75"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2014 – older</a:t>
            </a:r>
          </a:p>
          <a:p>
            <a:r>
              <a:rPr lang="en-US" b="1" i="1" spc="75" dirty="0">
                <a:solidFill>
                  <a:srgbClr val="4F81BD"/>
                </a:solidFill>
                <a:effectLst/>
                <a:latin typeface="Cambria" panose="02040503050406030204" pitchFamily="18" charset="0"/>
                <a:ea typeface="Calibri" panose="020F0502020204030204" pitchFamily="34" charset="0"/>
                <a:cs typeface="Times New Roman" panose="02020603050405020304" pitchFamily="18" charset="0"/>
              </a:rPr>
              <a:t>Fiction books, Audio Books on CD, Music CDs, Video Games, Book + CD, Book/CD Kits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2"/>
          <a:stretch>
            <a:fillRect/>
          </a:stretch>
        </p:blipFill>
        <p:spPr>
          <a:xfrm>
            <a:off x="3147934" y="2419787"/>
            <a:ext cx="6346913" cy="2781800"/>
          </a:xfrm>
          <a:prstGeom prst="rect">
            <a:avLst/>
          </a:prstGeom>
        </p:spPr>
      </p:pic>
      <p:sp>
        <p:nvSpPr>
          <p:cNvPr id="5" name="TextBox 4"/>
          <p:cNvSpPr txBox="1"/>
          <p:nvPr/>
        </p:nvSpPr>
        <p:spPr>
          <a:xfrm>
            <a:off x="1174669" y="1702380"/>
            <a:ext cx="3946530" cy="584775"/>
          </a:xfrm>
          <a:prstGeom prst="rect">
            <a:avLst/>
          </a:prstGeom>
          <a:noFill/>
        </p:spPr>
        <p:txBody>
          <a:bodyPr wrap="none" rtlCol="0">
            <a:spAutoFit/>
          </a:bodyPr>
          <a:lstStyle/>
          <a:p>
            <a:r>
              <a:rPr lang="en-US" sz="3200" b="1" dirty="0">
                <a:solidFill>
                  <a:srgbClr val="7030A0"/>
                </a:solidFill>
              </a:rPr>
              <a:t>Basic Cataloging Steps</a:t>
            </a:r>
          </a:p>
        </p:txBody>
      </p:sp>
    </p:spTree>
    <p:extLst>
      <p:ext uri="{BB962C8B-B14F-4D97-AF65-F5344CB8AC3E}">
        <p14:creationId xmlns:p14="http://schemas.microsoft.com/office/powerpoint/2010/main" val="2020049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3771" y="1034322"/>
            <a:ext cx="7884825" cy="3841052"/>
          </a:xfrm>
          <a:prstGeom prst="rect">
            <a:avLst/>
          </a:prstGeom>
          <a:ln w="38100">
            <a:solidFill>
              <a:srgbClr val="92D050"/>
            </a:solidFill>
          </a:ln>
          <a:effectLst>
            <a:glow rad="101600">
              <a:schemeClr val="accent6">
                <a:satMod val="175000"/>
                <a:alpha val="40000"/>
              </a:schemeClr>
            </a:glow>
          </a:effectLst>
        </p:spPr>
        <p:txBody>
          <a:bodyPr wrap="square">
            <a:spAutoFit/>
          </a:bodyPr>
          <a:lstStyle/>
          <a:p>
            <a:pPr>
              <a:lnSpc>
                <a:spcPct val="115000"/>
              </a:lnSpc>
            </a:pPr>
            <a:r>
              <a:rPr lang="en-US" sz="2400" b="1" dirty="0">
                <a:solidFill>
                  <a:schemeClr val="accent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STEP 1. Search our catalog</a:t>
            </a:r>
            <a:endParaRPr lang="en-US" sz="2000" dirty="0">
              <a:solidFill>
                <a:schemeClr val="accent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rPr>
              <a:t>Our catalog contains thousands of bib records- always check for an existing record before adding a new record. </a:t>
            </a:r>
            <a:endParaRPr lang="en-US" sz="2000" dirty="0">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2400" dirty="0">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rPr>
              <a:t>In </a:t>
            </a:r>
            <a:r>
              <a:rPr lang="en-US" sz="2400" b="1" dirty="0">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rPr>
              <a:t>Polaris</a:t>
            </a:r>
            <a:r>
              <a:rPr lang="en-US" sz="2400" dirty="0">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rPr>
              <a:t>, click </a:t>
            </a:r>
            <a:r>
              <a:rPr lang="en-US" sz="2400" b="1" dirty="0">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rPr>
              <a:t>Cataloging</a:t>
            </a:r>
            <a:r>
              <a:rPr lang="en-US" sz="2400" dirty="0">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and the </a:t>
            </a:r>
            <a:r>
              <a:rPr lang="en-US" sz="2400" b="1" dirty="0">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rPr>
              <a:t>Bibliographic Records - Title Find Tool</a:t>
            </a:r>
            <a:r>
              <a:rPr lang="en-US" sz="2400" dirty="0">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n-US" sz="2000" dirty="0">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2400" dirty="0">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rPr>
              <a:t>Search by Title, ISBN, Author, UPC etc. </a:t>
            </a:r>
            <a:endParaRPr lang="en-US" sz="2000" dirty="0">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2400" dirty="0">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rPr>
              <a:t>Match points to check: Author, title, ISBN, pub date, publisher, and edition. </a:t>
            </a:r>
            <a:endParaRPr lang="en-US" sz="2000" dirty="0">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2400" dirty="0">
                <a:solidFill>
                  <a:schemeClr val="accent1">
                    <a:lumMod val="75000"/>
                    <a:lumOff val="25000"/>
                  </a:schemeClr>
                </a:solidFill>
                <a:latin typeface="Calibri" panose="020F0502020204030204" pitchFamily="34" charset="0"/>
                <a:ea typeface="Calibri" panose="020F0502020204030204" pitchFamily="34" charset="0"/>
                <a:cs typeface="Calibri" panose="020F0502020204030204" pitchFamily="34" charset="0"/>
              </a:rPr>
              <a:t>If you find an existing record add your item record and you are done!</a:t>
            </a:r>
            <a:endParaRPr lang="en-US" sz="2000" dirty="0">
              <a:solidFill>
                <a:schemeClr val="accent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2345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417" y="321252"/>
            <a:ext cx="3877985" cy="461665"/>
          </a:xfrm>
          <a:prstGeom prst="rect">
            <a:avLst/>
          </a:prstGeom>
        </p:spPr>
        <p:txBody>
          <a:bodyPr wrap="none">
            <a:spAutoFit/>
          </a:bodyPr>
          <a:lstStyle/>
          <a:p>
            <a:r>
              <a:rPr lang="en-US"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STEP 2. Search for the record</a:t>
            </a: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3" name="Rectangle 2"/>
          <p:cNvSpPr/>
          <p:nvPr/>
        </p:nvSpPr>
        <p:spPr>
          <a:xfrm>
            <a:off x="1212981" y="990388"/>
            <a:ext cx="9733134" cy="4481227"/>
          </a:xfrm>
          <a:prstGeom prst="rect">
            <a:avLst/>
          </a:prstGeom>
        </p:spPr>
        <p:txBody>
          <a:bodyPr wrap="square">
            <a:spAutoFit/>
          </a:bodyPr>
          <a:lstStyle/>
          <a:p>
            <a:pPr marR="0" lvl="0">
              <a:lnSpc>
                <a:spcPct val="115000"/>
              </a:lnSpc>
              <a:spcBef>
                <a:spcPts val="0"/>
              </a:spcBef>
              <a:spcAft>
                <a:spcPts val="0"/>
              </a:spcAft>
            </a:pPr>
            <a:r>
              <a:rPr lang="en-US" sz="2000" b="1" u="sng" dirty="0">
                <a:latin typeface="Calibri" panose="020F0502020204030204" pitchFamily="34" charset="0"/>
                <a:ea typeface="Calibri" panose="020F0502020204030204" pitchFamily="34" charset="0"/>
                <a:cs typeface="Times New Roman" panose="02020603050405020304" pitchFamily="18" charset="0"/>
              </a:rPr>
              <a:t>Search the Z39.50 Databases</a:t>
            </a: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15000"/>
              </a:lnSpc>
              <a:spcBef>
                <a:spcPts val="0"/>
              </a:spcBef>
              <a:spcAft>
                <a:spcPts val="0"/>
              </a:spcAft>
              <a:buFont typeface="+mj-lt"/>
              <a:buAutoNum type="arabicPeriod"/>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Bibliographic Records </a:t>
            </a:r>
            <a:r>
              <a:rPr lang="en-US" sz="2000" b="1" dirty="0">
                <a:latin typeface="Calibri" panose="020F0502020204030204" pitchFamily="34" charset="0"/>
                <a:ea typeface="Calibri" panose="020F0502020204030204" pitchFamily="34" charset="0"/>
                <a:cs typeface="Calibri" panose="020F0502020204030204" pitchFamily="34" charset="0"/>
              </a:rPr>
              <a:t>- Title Find Tool</a:t>
            </a:r>
            <a:r>
              <a:rPr lang="en-US" sz="2000" dirty="0">
                <a:latin typeface="Calibri" panose="020F0502020204030204" pitchFamily="34" charset="0"/>
                <a:ea typeface="Calibri" panose="020F0502020204030204" pitchFamily="34" charset="0"/>
                <a:cs typeface="Calibri" panose="020F0502020204030204" pitchFamily="34" charset="0"/>
              </a:rPr>
              <a:t>, click the </a:t>
            </a:r>
            <a:r>
              <a:rPr lang="en-US" sz="2000" b="1" dirty="0">
                <a:latin typeface="Calibri" panose="020F0502020204030204" pitchFamily="34" charset="0"/>
                <a:ea typeface="Calibri" panose="020F0502020204030204" pitchFamily="34" charset="0"/>
                <a:cs typeface="Calibri" panose="020F0502020204030204" pitchFamily="34" charset="0"/>
              </a:rPr>
              <a:t>Databases</a:t>
            </a:r>
            <a:r>
              <a:rPr lang="en-US" sz="2000" dirty="0">
                <a:latin typeface="Calibri" panose="020F0502020204030204" pitchFamily="34" charset="0"/>
                <a:ea typeface="Calibri" panose="020F0502020204030204" pitchFamily="34" charset="0"/>
                <a:cs typeface="Calibri" panose="020F0502020204030204" pitchFamily="34" charset="0"/>
              </a:rPr>
              <a:t> tab, click </a:t>
            </a:r>
            <a:r>
              <a:rPr lang="en-US" sz="2000" b="1" dirty="0">
                <a:latin typeface="Calibri" panose="020F0502020204030204" pitchFamily="34" charset="0"/>
                <a:ea typeface="Calibri" panose="020F0502020204030204" pitchFamily="34" charset="0"/>
                <a:cs typeface="Calibri" panose="020F0502020204030204" pitchFamily="34" charset="0"/>
              </a:rPr>
              <a:t>Select All</a:t>
            </a:r>
            <a:r>
              <a:rPr lang="en-US" sz="2000" dirty="0">
                <a:latin typeface="Calibri" panose="020F0502020204030204" pitchFamily="34" charset="0"/>
                <a:ea typeface="Calibri" panose="020F0502020204030204" pitchFamily="34" charset="0"/>
                <a:cs typeface="Calibri" panose="020F0502020204030204" pitchFamily="34" charset="0"/>
              </a:rPr>
              <a:t> or check the databases you want, such as PAC (our catalog), </a:t>
            </a:r>
            <a:r>
              <a:rPr lang="en-US" sz="2000" dirty="0" err="1">
                <a:latin typeface="Calibri" panose="020F0502020204030204" pitchFamily="34" charset="0"/>
                <a:ea typeface="Calibri" panose="020F0502020204030204" pitchFamily="34" charset="0"/>
                <a:cs typeface="Calibri" panose="020F0502020204030204" pitchFamily="34" charset="0"/>
              </a:rPr>
              <a:t>SkyRiver</a:t>
            </a:r>
            <a:r>
              <a:rPr lang="en-US" sz="2000" dirty="0">
                <a:latin typeface="Calibri" panose="020F0502020204030204" pitchFamily="34" charset="0"/>
                <a:ea typeface="Calibri" panose="020F0502020204030204" pitchFamily="34" charset="0"/>
                <a:cs typeface="Calibri" panose="020F0502020204030204" pitchFamily="34" charset="0"/>
              </a:rPr>
              <a:t> and Library of Congress.</a:t>
            </a:r>
            <a:endParaRPr lang="en-US"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5000"/>
              </a:lnSpc>
              <a:spcBef>
                <a:spcPts val="0"/>
              </a:spcBef>
              <a:spcAft>
                <a:spcPts val="0"/>
              </a:spcAft>
              <a:buFont typeface="+mj-lt"/>
              <a:buAutoNum type="arabicPeriod"/>
              <a:tabLst>
                <a:tab pos="285750" algn="l"/>
              </a:tabLst>
            </a:pPr>
            <a:r>
              <a:rPr lang="en-US" sz="2000" dirty="0">
                <a:latin typeface="Calibri" panose="020F0502020204030204" pitchFamily="34" charset="0"/>
                <a:ea typeface="Calibri" panose="020F0502020204030204" pitchFamily="34" charset="0"/>
                <a:cs typeface="Calibri" panose="020F0502020204030204" pitchFamily="34" charset="0"/>
              </a:rPr>
              <a:t>Click the </a:t>
            </a:r>
            <a:r>
              <a:rPr lang="en-US" sz="2000" b="1" dirty="0">
                <a:latin typeface="Calibri" panose="020F0502020204030204" pitchFamily="34" charset="0"/>
                <a:ea typeface="Calibri" panose="020F0502020204030204" pitchFamily="34" charset="0"/>
                <a:cs typeface="Calibri" panose="020F0502020204030204" pitchFamily="34" charset="0"/>
              </a:rPr>
              <a:t>General</a:t>
            </a:r>
            <a:r>
              <a:rPr lang="en-US" sz="2000" dirty="0">
                <a:latin typeface="Calibri" panose="020F0502020204030204" pitchFamily="34" charset="0"/>
                <a:ea typeface="Calibri" panose="020F0502020204030204" pitchFamily="34" charset="0"/>
                <a:cs typeface="Calibri" panose="020F0502020204030204" pitchFamily="34" charset="0"/>
              </a:rPr>
              <a:t> tab and Search by Title or ISBN, click </a:t>
            </a:r>
            <a:r>
              <a:rPr lang="en-US" sz="2000" b="1" dirty="0">
                <a:latin typeface="Calibri" panose="020F0502020204030204" pitchFamily="34" charset="0"/>
                <a:ea typeface="Calibri" panose="020F0502020204030204" pitchFamily="34" charset="0"/>
                <a:cs typeface="Calibri" panose="020F0502020204030204" pitchFamily="34" charset="0"/>
              </a:rPr>
              <a:t>Search</a:t>
            </a:r>
            <a:r>
              <a:rPr lang="en-US" sz="2000" dirty="0">
                <a:latin typeface="Calibri" panose="020F0502020204030204" pitchFamily="34" charset="0"/>
                <a:ea typeface="Calibri" panose="020F0502020204030204" pitchFamily="34" charset="0"/>
                <a:cs typeface="Calibri" panose="020F0502020204030204" pitchFamily="34" charset="0"/>
              </a:rPr>
              <a:t>. (Search by UPC code under ISBN for DVDs/</a:t>
            </a:r>
            <a:r>
              <a:rPr lang="en-US" sz="2000" dirty="0" err="1">
                <a:latin typeface="Calibri" panose="020F0502020204030204" pitchFamily="34" charset="0"/>
                <a:ea typeface="Calibri" panose="020F0502020204030204" pitchFamily="34" charset="0"/>
                <a:cs typeface="Calibri" panose="020F0502020204030204" pitchFamily="34" charset="0"/>
              </a:rPr>
              <a:t>Blu</a:t>
            </a:r>
            <a:r>
              <a:rPr lang="en-US" sz="2000" dirty="0">
                <a:latin typeface="Calibri" panose="020F0502020204030204" pitchFamily="34" charset="0"/>
                <a:ea typeface="Calibri" panose="020F0502020204030204" pitchFamily="34" charset="0"/>
                <a:cs typeface="Calibri" panose="020F0502020204030204" pitchFamily="34" charset="0"/>
              </a:rPr>
              <a:t>-rays in Z39.50.) </a:t>
            </a:r>
          </a:p>
          <a:p>
            <a:pPr marL="342900" marR="0" lvl="0" indent="-342900">
              <a:lnSpc>
                <a:spcPct val="115000"/>
              </a:lnSpc>
              <a:spcBef>
                <a:spcPts val="0"/>
              </a:spcBef>
              <a:spcAft>
                <a:spcPts val="0"/>
              </a:spcAft>
              <a:buFont typeface="+mj-lt"/>
              <a:buAutoNum type="arabicPeriod"/>
              <a:tabLst>
                <a:tab pos="285750" algn="l"/>
              </a:tabLst>
            </a:pPr>
            <a:r>
              <a:rPr lang="en-US" sz="2000" dirty="0">
                <a:latin typeface="Calibri" panose="020F0502020204030204" pitchFamily="34" charset="0"/>
                <a:ea typeface="Calibri" panose="020F0502020204030204" pitchFamily="34" charset="0"/>
                <a:cs typeface="Calibri" panose="020F0502020204030204" pitchFamily="34" charset="0"/>
              </a:rPr>
              <a:t>Tip: If the Status says Searching… click </a:t>
            </a:r>
            <a:r>
              <a:rPr lang="en-US" sz="2000" b="1" dirty="0">
                <a:latin typeface="Calibri" panose="020F0502020204030204" pitchFamily="34" charset="0"/>
                <a:ea typeface="Calibri" panose="020F0502020204030204" pitchFamily="34" charset="0"/>
                <a:cs typeface="Calibri" panose="020F0502020204030204" pitchFamily="34" charset="0"/>
              </a:rPr>
              <a:t>Stop</a:t>
            </a:r>
            <a:r>
              <a:rPr lang="en-US" sz="2000" dirty="0">
                <a:latin typeface="Calibri" panose="020F0502020204030204" pitchFamily="34" charset="0"/>
                <a:ea typeface="Calibri" panose="020F0502020204030204" pitchFamily="34" charset="0"/>
                <a:cs typeface="Calibri" panose="020F0502020204030204" pitchFamily="34" charset="0"/>
              </a:rPr>
              <a:t> and click </a:t>
            </a:r>
            <a:r>
              <a:rPr lang="en-US" sz="2000" b="1" dirty="0">
                <a:latin typeface="Calibri" panose="020F0502020204030204" pitchFamily="34" charset="0"/>
                <a:ea typeface="Calibri" panose="020F0502020204030204" pitchFamily="34" charset="0"/>
                <a:cs typeface="Calibri" panose="020F0502020204030204" pitchFamily="34" charset="0"/>
              </a:rPr>
              <a:t>Search</a:t>
            </a:r>
            <a:r>
              <a:rPr lang="en-US" sz="2000" dirty="0">
                <a:latin typeface="Calibri" panose="020F0502020204030204" pitchFamily="34" charset="0"/>
                <a:ea typeface="Calibri" panose="020F0502020204030204" pitchFamily="34" charset="0"/>
                <a:cs typeface="Calibri" panose="020F0502020204030204" pitchFamily="34" charset="0"/>
              </a:rPr>
              <a:t> again to return results. Status Done indicates the number of records found.</a:t>
            </a:r>
            <a:endParaRPr lang="en-US"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5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Double click on Database such as </a:t>
            </a:r>
            <a:r>
              <a:rPr lang="en-US" sz="2000" b="1" dirty="0" err="1">
                <a:latin typeface="Calibri" panose="020F0502020204030204" pitchFamily="34" charset="0"/>
                <a:ea typeface="Calibri" panose="020F0502020204030204" pitchFamily="34" charset="0"/>
                <a:cs typeface="Calibri" panose="020F0502020204030204" pitchFamily="34" charset="0"/>
              </a:rPr>
              <a:t>skyriver</a:t>
            </a:r>
            <a:r>
              <a:rPr lang="en-US" sz="2000" b="1" dirty="0">
                <a:latin typeface="Calibri" panose="020F0502020204030204" pitchFamily="34" charset="0"/>
                <a:ea typeface="Calibri" panose="020F0502020204030204" pitchFamily="34" charset="0"/>
                <a:cs typeface="Calibri" panose="020F0502020204030204" pitchFamily="34" charset="0"/>
              </a:rPr>
              <a:t> (Sky River)</a:t>
            </a:r>
            <a:r>
              <a:rPr lang="en-US" sz="2000" dirty="0">
                <a:latin typeface="Calibri" panose="020F0502020204030204" pitchFamily="34" charset="0"/>
                <a:ea typeface="Calibri" panose="020F0502020204030204" pitchFamily="34" charset="0"/>
                <a:cs typeface="Calibri" panose="020F0502020204030204" pitchFamily="34" charset="0"/>
              </a:rPr>
              <a:t> (or other database) to see a list of the found records. You may have to repeat this several times to find a record.</a:t>
            </a:r>
            <a:endParaRPr lang="en-US"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5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Calibri" panose="020F0502020204030204" pitchFamily="34" charset="0"/>
              </a:rPr>
              <a:t>Look for a matching record by title, author, format, and pub date. Double click to open and edit record. 			</a:t>
            </a:r>
          </a:p>
        </p:txBody>
      </p:sp>
    </p:spTree>
    <p:extLst>
      <p:ext uri="{BB962C8B-B14F-4D97-AF65-F5344CB8AC3E}">
        <p14:creationId xmlns:p14="http://schemas.microsoft.com/office/powerpoint/2010/main" val="3541107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6669" y="690465"/>
            <a:ext cx="4178901" cy="523220"/>
          </a:xfrm>
          <a:prstGeom prst="rect">
            <a:avLst/>
          </a:prstGeom>
          <a:noFill/>
        </p:spPr>
        <p:txBody>
          <a:bodyPr wrap="none" rtlCol="0">
            <a:spAutoFit/>
          </a:bodyPr>
          <a:lstStyle/>
          <a:p>
            <a:r>
              <a:rPr lang="en-US" sz="2800" dirty="0"/>
              <a:t> </a:t>
            </a:r>
            <a:r>
              <a:rPr lang="en-US" sz="2800" dirty="0">
                <a:solidFill>
                  <a:schemeClr val="accent5">
                    <a:lumMod val="50000"/>
                  </a:schemeClr>
                </a:solidFill>
              </a:rPr>
              <a:t>Next Step - Edit the Record</a:t>
            </a:r>
          </a:p>
        </p:txBody>
      </p:sp>
      <p:sp>
        <p:nvSpPr>
          <p:cNvPr id="5" name="Rectangle 4"/>
          <p:cNvSpPr/>
          <p:nvPr/>
        </p:nvSpPr>
        <p:spPr>
          <a:xfrm>
            <a:off x="687712" y="1521742"/>
            <a:ext cx="6096000" cy="3785652"/>
          </a:xfrm>
          <a:prstGeom prst="rect">
            <a:avLst/>
          </a:prstGeom>
        </p:spPr>
        <p:txBody>
          <a:bodyPr>
            <a:spAutoFit/>
          </a:bodyPr>
          <a:lstStyle/>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Scan the record for errors</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Add the 099 – create a Macro – copy and paste the call# from the 082</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Check the name and title</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Check the 245 indicators</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Check the date in the 264/008 </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Scan the summary or contents note</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Remove the 907</a:t>
            </a:r>
          </a:p>
          <a:p>
            <a:pPr marL="342900" marR="0" lvl="0" indent="-342900">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Save the Record, Add your Item, and you are done!</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3534" y="690465"/>
            <a:ext cx="4803685" cy="4188881"/>
          </a:xfrm>
          <a:prstGeom prst="rect">
            <a:avLst/>
          </a:prstGeom>
          <a:noFill/>
          <a:ln>
            <a:noFill/>
          </a:ln>
        </p:spPr>
      </p:pic>
    </p:spTree>
    <p:extLst>
      <p:ext uri="{BB962C8B-B14F-4D97-AF65-F5344CB8AC3E}">
        <p14:creationId xmlns:p14="http://schemas.microsoft.com/office/powerpoint/2010/main" val="785870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2189" y="329846"/>
            <a:ext cx="3484608" cy="688458"/>
          </a:xfrm>
          <a:prstGeom prst="rect">
            <a:avLst/>
          </a:prstGeom>
        </p:spPr>
        <p:txBody>
          <a:bodyPr wrap="none">
            <a:spAutoFit/>
          </a:bodyPr>
          <a:lstStyle/>
          <a:p>
            <a:pPr>
              <a:lnSpc>
                <a:spcPct val="115000"/>
              </a:lnSpc>
              <a:spcAft>
                <a:spcPts val="1000"/>
              </a:spcAft>
            </a:pPr>
            <a:r>
              <a:rPr lang="en-US" sz="3600" b="1" i="1" spc="75"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CALL NUMBERS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873770" y="1262660"/>
            <a:ext cx="8064708" cy="4270656"/>
          </a:xfrm>
          <a:prstGeom prst="rect">
            <a:avLst/>
          </a:prstGeom>
          <a:ln w="28575">
            <a:solidFill>
              <a:srgbClr val="0070C0"/>
            </a:solidFill>
            <a:prstDash val="sysDot"/>
          </a:ln>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Our Local Call Number Policies are:</a:t>
            </a:r>
          </a:p>
          <a:p>
            <a:pPr marL="342900" marR="0" lvl="0" indent="-342900">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Calibri" panose="020F0502020204030204" pitchFamily="34" charset="0"/>
              </a:rPr>
              <a:t>Use the call# in the 082 if it is entered correctly. The call# is based on the first subject in the 600, 610 or 650 field.</a:t>
            </a:r>
          </a:p>
          <a:p>
            <a:pPr marL="342900" marR="0" lvl="0" indent="-342900">
              <a:lnSpc>
                <a:spcPct val="115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Calibri" panose="020F0502020204030204" pitchFamily="34" charset="0"/>
              </a:rPr>
              <a:t>Extend the call# to </a:t>
            </a:r>
            <a:r>
              <a:rPr lang="en-US" sz="2000" b="1" dirty="0">
                <a:latin typeface="Calibri" panose="020F0502020204030204" pitchFamily="34" charset="0"/>
                <a:ea typeface="Calibri" panose="020F0502020204030204" pitchFamily="34" charset="0"/>
                <a:cs typeface="Calibri" panose="020F0502020204030204" pitchFamily="34" charset="0"/>
              </a:rPr>
              <a:t>5 digits</a:t>
            </a:r>
            <a:r>
              <a:rPr lang="en-US" sz="2000" dirty="0">
                <a:latin typeface="Calibri" panose="020F0502020204030204" pitchFamily="34" charset="0"/>
                <a:ea typeface="Calibri" panose="020F0502020204030204" pitchFamily="34" charset="0"/>
                <a:cs typeface="Calibri" panose="020F0502020204030204" pitchFamily="34" charset="0"/>
              </a:rPr>
              <a:t> after the decimal, unless it is a zero. For example, 082 call number for </a:t>
            </a:r>
            <a:r>
              <a:rPr lang="en-US" sz="2000" i="1" dirty="0">
                <a:latin typeface="Calibri" panose="020F0502020204030204" pitchFamily="34" charset="0"/>
                <a:ea typeface="Calibri" panose="020F0502020204030204" pitchFamily="34" charset="0"/>
                <a:cs typeface="Calibri" panose="020F0502020204030204" pitchFamily="34" charset="0"/>
              </a:rPr>
              <a:t>American sniper</a:t>
            </a:r>
            <a:r>
              <a:rPr lang="en-US" sz="2000" dirty="0">
                <a:latin typeface="Calibri" panose="020F0502020204030204" pitchFamily="34" charset="0"/>
                <a:ea typeface="Calibri" panose="020F0502020204030204" pitchFamily="34" charset="0"/>
                <a:cs typeface="Calibri" panose="020F0502020204030204" pitchFamily="34" charset="0"/>
              </a:rPr>
              <a:t> is </a:t>
            </a:r>
            <a:r>
              <a:rPr lang="en-US" sz="2000" dirty="0">
                <a:latin typeface="Segoe UI" panose="020B0502040204020203" pitchFamily="34" charset="0"/>
                <a:ea typeface="Calibri" panose="020F0502020204030204" pitchFamily="34" charset="0"/>
                <a:cs typeface="Calibri" panose="020F0502020204030204" pitchFamily="34" charset="0"/>
              </a:rPr>
              <a:t>956.7044/342</a:t>
            </a:r>
            <a:r>
              <a:rPr lang="en-US" sz="2000" dirty="0">
                <a:latin typeface="Calibri" panose="020F0502020204030204" pitchFamily="34" charset="0"/>
                <a:ea typeface="Calibri" panose="020F0502020204030204" pitchFamily="34" charset="0"/>
                <a:cs typeface="Calibri" panose="020F0502020204030204" pitchFamily="34" charset="0"/>
              </a:rPr>
              <a:t>, but the 099 call# is </a:t>
            </a:r>
            <a:r>
              <a:rPr lang="en-US" sz="2000" dirty="0">
                <a:latin typeface="Segoe UI" panose="020B0502040204020203" pitchFamily="34" charset="0"/>
                <a:ea typeface="Calibri" panose="020F0502020204030204" pitchFamily="34" charset="0"/>
                <a:cs typeface="Calibri" panose="020F0502020204030204" pitchFamily="34" charset="0"/>
              </a:rPr>
              <a:t>956.70443. </a:t>
            </a:r>
            <a:r>
              <a:rPr lang="en-US" sz="2000" dirty="0">
                <a:latin typeface="Calibri" panose="020F0502020204030204" pitchFamily="34" charset="0"/>
                <a:ea typeface="Calibri" panose="020F0502020204030204" pitchFamily="34" charset="0"/>
                <a:cs typeface="Calibri" panose="020F0502020204030204" pitchFamily="34" charset="0"/>
              </a:rPr>
              <a:t>The 082 call number for </a:t>
            </a:r>
            <a:r>
              <a:rPr lang="en-US" sz="2000" i="1" dirty="0">
                <a:latin typeface="Calibri" panose="020F0502020204030204" pitchFamily="34" charset="0"/>
                <a:ea typeface="Calibri" panose="020F0502020204030204" pitchFamily="34" charset="0"/>
                <a:cs typeface="Calibri" panose="020F0502020204030204" pitchFamily="34" charset="0"/>
              </a:rPr>
              <a:t>The red web </a:t>
            </a:r>
            <a:r>
              <a:rPr lang="en-US" sz="2000" dirty="0">
                <a:latin typeface="Calibri" panose="020F0502020204030204" pitchFamily="34" charset="0"/>
                <a:ea typeface="Calibri" panose="020F0502020204030204" pitchFamily="34" charset="0"/>
                <a:cs typeface="Calibri" panose="020F0502020204030204" pitchFamily="34" charset="0"/>
              </a:rPr>
              <a:t>is </a:t>
            </a:r>
            <a:r>
              <a:rPr lang="en-US" sz="2000" dirty="0">
                <a:latin typeface="Segoe UI" panose="020B0502040204020203" pitchFamily="34" charset="0"/>
                <a:ea typeface="Calibri" panose="020F0502020204030204" pitchFamily="34" charset="0"/>
                <a:cs typeface="Calibri" panose="020F0502020204030204" pitchFamily="34" charset="0"/>
              </a:rPr>
              <a:t>303.48/330947</a:t>
            </a:r>
            <a:r>
              <a:rPr lang="en-US" sz="2000" dirty="0">
                <a:latin typeface="Calibri" panose="020F0502020204030204" pitchFamily="34" charset="0"/>
                <a:ea typeface="Calibri" panose="020F0502020204030204" pitchFamily="34" charset="0"/>
                <a:cs typeface="Calibri" panose="020F0502020204030204" pitchFamily="34" charset="0"/>
              </a:rPr>
              <a:t>, but the 099 call number is</a:t>
            </a:r>
            <a:r>
              <a:rPr lang="en-US" sz="2000" dirty="0">
                <a:latin typeface="Segoe UI" panose="020B0502040204020203" pitchFamily="34" charset="0"/>
                <a:ea typeface="Calibri" panose="020F0502020204030204" pitchFamily="34" charset="0"/>
                <a:cs typeface="Calibri" panose="020F0502020204030204" pitchFamily="34" charset="0"/>
              </a:rPr>
              <a:t> 303.4833.		</a:t>
            </a:r>
          </a:p>
          <a:p>
            <a:pPr marL="342900" marR="0" lvl="0" indent="-342900">
              <a:lnSpc>
                <a:spcPct val="115000"/>
              </a:lnSpc>
              <a:spcBef>
                <a:spcPts val="0"/>
              </a:spcBef>
              <a:spcAft>
                <a:spcPts val="0"/>
              </a:spcAft>
              <a:buFont typeface="Symbol" panose="05050102010706020507" pitchFamily="18" charset="2"/>
              <a:buChar char=""/>
            </a:pPr>
            <a:r>
              <a:rPr lang="en-US" sz="2000" b="1" dirty="0">
                <a:latin typeface="Calibri" panose="020F0502020204030204" pitchFamily="34" charset="0"/>
                <a:ea typeface="Calibri" panose="020F0502020204030204" pitchFamily="34" charset="0"/>
                <a:cs typeface="Calibri" panose="020F0502020204030204" pitchFamily="34" charset="0"/>
              </a:rPr>
              <a:t>Travel </a:t>
            </a:r>
            <a:r>
              <a:rPr lang="en-US" sz="2000" dirty="0">
                <a:latin typeface="Calibri" panose="020F0502020204030204" pitchFamily="34" charset="0"/>
                <a:ea typeface="Calibri" panose="020F0502020204030204" pitchFamily="34" charset="0"/>
                <a:cs typeface="Calibri" panose="020F0502020204030204" pitchFamily="34" charset="0"/>
              </a:rPr>
              <a:t>call numbers can cut off after the 04. For example, the 082 call# for </a:t>
            </a:r>
            <a:r>
              <a:rPr lang="en-US" sz="2000" i="1" dirty="0">
                <a:latin typeface="Calibri" panose="020F0502020204030204" pitchFamily="34" charset="0"/>
                <a:ea typeface="Calibri" panose="020F0502020204030204" pitchFamily="34" charset="0"/>
                <a:cs typeface="Calibri" panose="020F0502020204030204" pitchFamily="34" charset="0"/>
              </a:rPr>
              <a:t>Route 66</a:t>
            </a:r>
            <a:r>
              <a:rPr lang="en-US" sz="2000" dirty="0">
                <a:latin typeface="Calibri" panose="020F0502020204030204" pitchFamily="34" charset="0"/>
                <a:ea typeface="Calibri" panose="020F0502020204030204" pitchFamily="34" charset="0"/>
                <a:cs typeface="Calibri" panose="020F0502020204030204" pitchFamily="34" charset="0"/>
              </a:rPr>
              <a:t> is </a:t>
            </a:r>
            <a:r>
              <a:rPr lang="en-US" sz="2000" dirty="0">
                <a:latin typeface="Segoe UI" panose="020B0502040204020203" pitchFamily="34" charset="0"/>
                <a:ea typeface="Calibri" panose="020F0502020204030204" pitchFamily="34" charset="0"/>
                <a:cs typeface="Calibri" panose="020F0502020204030204" pitchFamily="34" charset="0"/>
              </a:rPr>
              <a:t>917.8/0434 </a:t>
            </a:r>
            <a:r>
              <a:rPr lang="en-US" sz="2000" dirty="0">
                <a:latin typeface="Calibri" panose="020F0502020204030204" pitchFamily="34" charset="0"/>
                <a:ea typeface="Calibri" panose="020F0502020204030204" pitchFamily="34" charset="0"/>
                <a:cs typeface="Calibri" panose="020F0502020204030204" pitchFamily="34" charset="0"/>
              </a:rPr>
              <a:t>but the 099 call# is</a:t>
            </a:r>
            <a:r>
              <a:rPr lang="en-US" sz="2000" dirty="0">
                <a:latin typeface="Segoe UI" panose="020B0502040204020203" pitchFamily="34" charset="0"/>
                <a:ea typeface="Calibri" panose="020F0502020204030204" pitchFamily="34" charset="0"/>
                <a:cs typeface="Calibri" panose="020F0502020204030204" pitchFamily="34" charset="0"/>
              </a:rPr>
              <a:t> 917.804. </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000" b="1" dirty="0">
                <a:latin typeface="Calibri" panose="020F0502020204030204" pitchFamily="34" charset="0"/>
                <a:ea typeface="Calibri" panose="020F0502020204030204" pitchFamily="34" charset="0"/>
                <a:cs typeface="Calibri" panose="020F0502020204030204" pitchFamily="34" charset="0"/>
              </a:rPr>
              <a:t>Auto repair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call#s</a:t>
            </a:r>
            <a:r>
              <a:rPr lang="en-US" sz="2000" dirty="0">
                <a:latin typeface="Calibri" panose="020F0502020204030204" pitchFamily="34" charset="0"/>
                <a:ea typeface="Calibri" panose="020F0502020204030204" pitchFamily="34" charset="0"/>
                <a:cs typeface="Calibri" panose="020F0502020204030204" pitchFamily="34" charset="0"/>
              </a:rPr>
              <a:t> for auto repair books can use </a:t>
            </a:r>
            <a:r>
              <a:rPr lang="en-US" sz="2000" dirty="0">
                <a:latin typeface="Segoe UI" panose="020B0502040204020203" pitchFamily="34" charset="0"/>
                <a:ea typeface="Calibri" panose="020F0502020204030204" pitchFamily="34" charset="0"/>
                <a:cs typeface="Calibri" panose="020F0502020204030204" pitchFamily="34" charset="0"/>
              </a:rPr>
              <a:t>629.287. </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000" b="1" dirty="0">
                <a:latin typeface="Calibri" panose="020F0502020204030204" pitchFamily="34" charset="0"/>
                <a:ea typeface="Calibri" panose="020F0502020204030204" pitchFamily="34" charset="0"/>
                <a:cs typeface="Calibri" panose="020F0502020204030204" pitchFamily="34" charset="0"/>
              </a:rPr>
              <a:t>Music CD</a:t>
            </a:r>
            <a:r>
              <a:rPr lang="en-US" sz="2000" dirty="0">
                <a:latin typeface="Calibri" panose="020F0502020204030204" pitchFamily="34" charset="0"/>
                <a:ea typeface="Calibri" panose="020F0502020204030204" pitchFamily="34" charset="0"/>
                <a:cs typeface="Calibri" panose="020F0502020204030204" pitchFamily="34" charset="0"/>
              </a:rPr>
              <a:t> bibs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can use </a:t>
            </a:r>
            <a:r>
              <a:rPr lang="en-US" sz="2000" dirty="0">
                <a:latin typeface="Segoe UI" panose="020B0502040204020203" pitchFamily="34" charset="0"/>
                <a:ea typeface="Calibri" panose="020F0502020204030204" pitchFamily="34" charset="0"/>
                <a:cs typeface="Calibri" panose="020F0502020204030204" pitchFamily="34" charset="0"/>
              </a:rPr>
              <a:t>MUSIC CD</a:t>
            </a:r>
            <a:r>
              <a:rPr lang="en-US" sz="2000" b="1" dirty="0">
                <a:latin typeface="Calibri" panose="020F0502020204030204" pitchFamily="34" charset="0"/>
                <a:ea typeface="Calibri" panose="020F0502020204030204" pitchFamily="34" charset="0"/>
                <a:cs typeface="Calibri" panose="020F0502020204030204" pitchFamily="34" charset="0"/>
              </a:rPr>
              <a:t> and Video Game </a:t>
            </a:r>
            <a:r>
              <a:rPr lang="en-US" sz="2000" dirty="0">
                <a:latin typeface="Calibri" panose="020F0502020204030204" pitchFamily="34" charset="0"/>
                <a:ea typeface="Calibri" panose="020F0502020204030204" pitchFamily="34" charset="0"/>
                <a:cs typeface="Calibri" panose="020F0502020204030204" pitchFamily="34" charset="0"/>
              </a:rPr>
              <a:t>bibs can use</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Segoe UI" panose="020B0502040204020203" pitchFamily="34" charset="0"/>
                <a:ea typeface="Calibri" panose="020F0502020204030204" pitchFamily="34" charset="0"/>
                <a:cs typeface="Calibri" panose="020F0502020204030204" pitchFamily="34" charset="0"/>
              </a:rPr>
              <a:t>VIDEO GAME</a:t>
            </a:r>
            <a:r>
              <a:rPr lang="en-US" sz="2000" dirty="0">
                <a:latin typeface="Calibri" panose="020F0502020204030204" pitchFamily="34" charset="0"/>
                <a:ea typeface="Calibri" panose="020F0502020204030204" pitchFamily="34" charset="0"/>
                <a:cs typeface="Calibri" panose="020F0502020204030204" pitchFamily="34" charset="0"/>
              </a:rPr>
              <a:t>. Create Macros to add call# and other fields easily and quickly.</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1866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716" y="1308676"/>
            <a:ext cx="8649324" cy="5244000"/>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How to find a Call Number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If you have a record without a 082 or 092 you can try the following methods: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Check the list of preferred call#s on the ATS site- Cataloging &gt; Standards Manual &gt; </a:t>
            </a:r>
            <a:r>
              <a:rPr lang="en-US" sz="2400" b="1" i="1" dirty="0">
                <a:latin typeface="Calibri" panose="020F0502020204030204" pitchFamily="34" charset="0"/>
                <a:ea typeface="Calibri" panose="020F0502020204030204" pitchFamily="34" charset="0"/>
                <a:cs typeface="Calibri" panose="020F0502020204030204" pitchFamily="34" charset="0"/>
              </a:rPr>
              <a:t>Dewey 23 Call Numbers for Specific Subjects</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5000"/>
              </a:lnSpc>
              <a:spcAft>
                <a:spcPts val="1000"/>
              </a:spcAft>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Check by title or subject on the website Classify and use the Most Frequent or Edition: 23 call# in the 099 field. Shorten the call# to 5 digits past the decimal. </a:t>
            </a:r>
          </a:p>
          <a:p>
            <a:pPr marL="342900" indent="-342900">
              <a:lnSpc>
                <a:spcPct val="115000"/>
              </a:lnSpc>
              <a:spcAft>
                <a:spcPts val="1000"/>
              </a:spcAft>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Locate material in </a:t>
            </a:r>
            <a:r>
              <a:rPr lang="en-US" sz="2400" dirty="0" err="1">
                <a:latin typeface="Calibri" panose="020F0502020204030204" pitchFamily="34" charset="0"/>
                <a:ea typeface="Calibri" panose="020F0502020204030204" pitchFamily="34" charset="0"/>
                <a:cs typeface="Calibri" panose="020F0502020204030204" pitchFamily="34" charset="0"/>
              </a:rPr>
              <a:t>WorldCat</a:t>
            </a:r>
            <a:r>
              <a:rPr lang="en-US" sz="2400" dirty="0">
                <a:latin typeface="Calibri" panose="020F0502020204030204" pitchFamily="34" charset="0"/>
                <a:ea typeface="Calibri" panose="020F0502020204030204" pitchFamily="34" charset="0"/>
                <a:cs typeface="Calibri" panose="020F0502020204030204" pitchFamily="34" charset="0"/>
              </a:rPr>
              <a:t>- follow links to library holdings.</a:t>
            </a:r>
          </a:p>
          <a:p>
            <a:pPr marL="342900" indent="-342900">
              <a:lnSpc>
                <a:spcPct val="115000"/>
              </a:lnSpc>
              <a:spcAft>
                <a:spcPts val="1000"/>
              </a:spcAft>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Check our catalog or Z39.50 for the same title in another format.</a:t>
            </a:r>
          </a:p>
          <a:p>
            <a:pPr>
              <a:lnSpc>
                <a:spcPct val="115000"/>
              </a:lnSpc>
              <a:spcAft>
                <a:spcPts val="1000"/>
              </a:spcAft>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p:cNvSpPr/>
          <p:nvPr/>
        </p:nvSpPr>
        <p:spPr>
          <a:xfrm>
            <a:off x="8076124" y="385346"/>
            <a:ext cx="3005182"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Dewey 23</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167717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6851" y="387943"/>
            <a:ext cx="4140236" cy="646331"/>
          </a:xfrm>
          <a:prstGeom prst="rect">
            <a:avLst/>
          </a:prstGeom>
        </p:spPr>
        <p:txBody>
          <a:bodyPr wrap="none">
            <a:spAutoFit/>
          </a:bodyPr>
          <a:lstStyle/>
          <a:p>
            <a:r>
              <a:rPr lang="en-US" sz="3600" b="1" i="1" spc="75"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CUTTER NUMBERS</a:t>
            </a:r>
            <a:endParaRPr lang="en-US" sz="3600" dirty="0"/>
          </a:p>
        </p:txBody>
      </p:sp>
      <p:sp>
        <p:nvSpPr>
          <p:cNvPr id="4" name="Rectangle 3"/>
          <p:cNvSpPr/>
          <p:nvPr/>
        </p:nvSpPr>
        <p:spPr>
          <a:xfrm>
            <a:off x="818713" y="1957604"/>
            <a:ext cx="6096000" cy="3416320"/>
          </a:xfrm>
          <a:prstGeom prst="rect">
            <a:avLst/>
          </a:prstGeom>
        </p:spPr>
        <p:txBody>
          <a:bodyPr>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The following works need a Cutter:</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Biographies for individual people or one group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Biographies for 2 individual people who share the same last name and both their full names produce the same Cutter;</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Family histories; e.g., “Smith family” or “Windsor, House of”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Musical groups, sports teams or other groups with distinctive names; e.g., “Beatles” “Hell’s Angels” or “St. Louis Cardinals”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Shakespeare criticism is </a:t>
            </a:r>
            <a:r>
              <a:rPr lang="en-US" dirty="0" err="1">
                <a:latin typeface="Calibri" panose="020F0502020204030204" pitchFamily="34" charset="0"/>
                <a:ea typeface="Calibri" panose="020F0502020204030204" pitchFamily="34" charset="0"/>
                <a:cs typeface="Times New Roman" panose="02020603050405020304" pitchFamily="18" charset="0"/>
              </a:rPr>
              <a:t>Cuttered</a:t>
            </a:r>
            <a:r>
              <a:rPr lang="en-US" dirty="0">
                <a:latin typeface="Calibri" panose="020F0502020204030204" pitchFamily="34" charset="0"/>
                <a:ea typeface="Calibri" panose="020F0502020204030204" pitchFamily="34" charset="0"/>
                <a:cs typeface="Times New Roman" panose="02020603050405020304" pitchFamily="18" charset="0"/>
              </a:rPr>
              <a:t> for the author/editor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Works of criticism (authors, artists, photographers, etc.), </a:t>
            </a:r>
            <a:r>
              <a:rPr lang="en-US" dirty="0" err="1">
                <a:latin typeface="Calibri" panose="020F0502020204030204" pitchFamily="34" charset="0"/>
                <a:ea typeface="Calibri" panose="020F0502020204030204" pitchFamily="34" charset="0"/>
                <a:cs typeface="Times New Roman" panose="02020603050405020304" pitchFamily="18" charset="0"/>
              </a:rPr>
              <a:t>Cuttered</a:t>
            </a:r>
            <a:r>
              <a:rPr lang="en-US" dirty="0">
                <a:latin typeface="Calibri" panose="020F0502020204030204" pitchFamily="34" charset="0"/>
                <a:ea typeface="Calibri" panose="020F0502020204030204" pitchFamily="34" charset="0"/>
                <a:cs typeface="Times New Roman" panose="02020603050405020304" pitchFamily="18" charset="0"/>
              </a:rPr>
              <a:t> for the subject in the 600/610 field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7301210" y="2065052"/>
            <a:ext cx="4242216" cy="2862322"/>
          </a:xfrm>
          <a:prstGeom prst="rect">
            <a:avLst/>
          </a:prstGeom>
          <a:noFill/>
        </p:spPr>
        <p:txBody>
          <a:bodyPr wrap="square" rtlCol="0">
            <a:spAutoFit/>
          </a:bodyPr>
          <a:lstStyle/>
          <a:p>
            <a:r>
              <a:rPr lang="en-US" b="1" dirty="0"/>
              <a:t>Do not Cutter:</a:t>
            </a:r>
          </a:p>
          <a:p>
            <a:pPr marL="285750" lvl="0" indent="-285750">
              <a:buFont typeface="Arial" panose="020B0604020202020204" pitchFamily="34" charset="0"/>
              <a:buChar char="•"/>
            </a:pPr>
            <a:r>
              <a:rPr lang="en-US" dirty="0"/>
              <a:t>Biographies about 2 or more people whose last names produce different Cutters</a:t>
            </a:r>
          </a:p>
          <a:p>
            <a:pPr marL="285750" lvl="0" indent="-285750">
              <a:buFont typeface="Arial" panose="020B0604020202020204" pitchFamily="34" charset="0"/>
              <a:buChar char="•"/>
            </a:pPr>
            <a:r>
              <a:rPr lang="en-US" dirty="0"/>
              <a:t>Biographies of animals</a:t>
            </a:r>
          </a:p>
          <a:p>
            <a:pPr marL="285750" lvl="0" indent="-285750">
              <a:buFont typeface="Arial" panose="020B0604020202020204" pitchFamily="34" charset="0"/>
              <a:buChar char="•"/>
            </a:pPr>
            <a:r>
              <a:rPr lang="en-US" dirty="0"/>
              <a:t>Books of poetry</a:t>
            </a:r>
          </a:p>
          <a:p>
            <a:pPr marL="285750" lvl="0" indent="-285750">
              <a:buFont typeface="Arial" panose="020B0604020202020204" pitchFamily="34" charset="0"/>
              <a:buChar char="•"/>
            </a:pPr>
            <a:r>
              <a:rPr lang="en-US" dirty="0"/>
              <a:t>Works with the 600 subject of Jesus (232) or Shakespeare (822.33) – the call numbers are the correct number for the subjects</a:t>
            </a:r>
          </a:p>
        </p:txBody>
      </p:sp>
      <p:sp>
        <p:nvSpPr>
          <p:cNvPr id="3" name="Rectangle 2">
            <a:extLst>
              <a:ext uri="{FF2B5EF4-FFF2-40B4-BE49-F238E27FC236}">
                <a16:creationId xmlns:a16="http://schemas.microsoft.com/office/drawing/2014/main" id="{37A5D1FA-3AA4-4A63-9418-CF1BD70B7502}"/>
              </a:ext>
            </a:extLst>
          </p:cNvPr>
          <p:cNvSpPr/>
          <p:nvPr/>
        </p:nvSpPr>
        <p:spPr>
          <a:xfrm>
            <a:off x="1097280" y="1034274"/>
            <a:ext cx="9794240" cy="646331"/>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A Dewey Cutter number is an alpha-numeric code based on the name in the 600 or 610 subject field of the bibliographic record. </a:t>
            </a:r>
            <a:endParaRPr lang="en-US" dirty="0"/>
          </a:p>
        </p:txBody>
      </p:sp>
    </p:spTree>
    <p:extLst>
      <p:ext uri="{BB962C8B-B14F-4D97-AF65-F5344CB8AC3E}">
        <p14:creationId xmlns:p14="http://schemas.microsoft.com/office/powerpoint/2010/main" val="606221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9351" y="664988"/>
            <a:ext cx="6970426" cy="584775"/>
          </a:xfrm>
          <a:prstGeom prst="rect">
            <a:avLst/>
          </a:prstGeom>
          <a:noFill/>
        </p:spPr>
        <p:txBody>
          <a:bodyPr wrap="square" rtlCol="0">
            <a:spAutoFit/>
          </a:bodyPr>
          <a:lstStyle/>
          <a:p>
            <a:r>
              <a:rPr lang="en-US" sz="3200" b="1" i="1" dirty="0">
                <a:solidFill>
                  <a:schemeClr val="tx2">
                    <a:lumMod val="60000"/>
                    <a:lumOff val="40000"/>
                  </a:schemeClr>
                </a:solidFill>
              </a:rPr>
              <a:t>Fixed Fields</a:t>
            </a:r>
            <a:endParaRPr lang="en-US" sz="3200" dirty="0">
              <a:solidFill>
                <a:schemeClr val="tx2">
                  <a:lumMod val="60000"/>
                  <a:lumOff val="40000"/>
                </a:schemeClr>
              </a:solidFill>
            </a:endParaRPr>
          </a:p>
        </p:txBody>
      </p:sp>
      <p:sp>
        <p:nvSpPr>
          <p:cNvPr id="3" name="TextBox 2"/>
          <p:cNvSpPr txBox="1"/>
          <p:nvPr/>
        </p:nvSpPr>
        <p:spPr>
          <a:xfrm>
            <a:off x="989351" y="1552597"/>
            <a:ext cx="3402767" cy="1477328"/>
          </a:xfrm>
          <a:prstGeom prst="rect">
            <a:avLst/>
          </a:prstGeom>
          <a:noFill/>
        </p:spPr>
        <p:txBody>
          <a:bodyPr wrap="square" rtlCol="0">
            <a:spAutoFit/>
          </a:bodyPr>
          <a:lstStyle/>
          <a:p>
            <a:r>
              <a:rPr lang="en-US" dirty="0">
                <a:solidFill>
                  <a:srgbClr val="002060"/>
                </a:solidFill>
              </a:rPr>
              <a:t>LDR - Leader    </a:t>
            </a:r>
          </a:p>
          <a:p>
            <a:r>
              <a:rPr lang="en-US" dirty="0">
                <a:solidFill>
                  <a:srgbClr val="002060"/>
                </a:solidFill>
              </a:rPr>
              <a:t>006 - Fixed Length Data Elements</a:t>
            </a:r>
          </a:p>
          <a:p>
            <a:r>
              <a:rPr lang="en-US" dirty="0">
                <a:solidFill>
                  <a:srgbClr val="002060"/>
                </a:solidFill>
              </a:rPr>
              <a:t>007  - Fixed Physical Description</a:t>
            </a:r>
          </a:p>
          <a:p>
            <a:r>
              <a:rPr lang="en-US" dirty="0">
                <a:solidFill>
                  <a:srgbClr val="002060"/>
                </a:solidFill>
              </a:rPr>
              <a:t>008 - Fixed Length Data Elements</a:t>
            </a:r>
          </a:p>
          <a:p>
            <a:endParaRPr lang="en-US" dirty="0">
              <a:solidFill>
                <a:srgbClr val="00206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9180" y="1034320"/>
            <a:ext cx="6453266" cy="4422099"/>
          </a:xfrm>
          <a:prstGeom prst="rect">
            <a:avLst/>
          </a:prstGeom>
          <a:noFill/>
          <a:ln>
            <a:noFill/>
          </a:ln>
        </p:spPr>
      </p:pic>
      <p:sp>
        <p:nvSpPr>
          <p:cNvPr id="5" name="TextBox 4">
            <a:extLst>
              <a:ext uri="{FF2B5EF4-FFF2-40B4-BE49-F238E27FC236}">
                <a16:creationId xmlns:a16="http://schemas.microsoft.com/office/drawing/2014/main" id="{0025DFF1-BF9C-4206-A332-11E4BDBA9D49}"/>
              </a:ext>
            </a:extLst>
          </p:cNvPr>
          <p:cNvSpPr txBox="1"/>
          <p:nvPr/>
        </p:nvSpPr>
        <p:spPr>
          <a:xfrm>
            <a:off x="816187" y="3001841"/>
            <a:ext cx="3575932" cy="2772658"/>
          </a:xfrm>
          <a:prstGeom prst="rect">
            <a:avLst/>
          </a:prstGeom>
          <a:noFill/>
        </p:spPr>
        <p:txBody>
          <a:bodyPr wrap="square" rtlCol="0">
            <a:noAutofit/>
          </a:bodyPr>
          <a:lstStyle/>
          <a:p>
            <a:pPr algn="ctr"/>
            <a:r>
              <a:rPr lang="en-US" b="1" dirty="0">
                <a:solidFill>
                  <a:schemeClr val="accent2">
                    <a:lumMod val="75000"/>
                  </a:schemeClr>
                </a:solidFill>
              </a:rPr>
              <a:t>Every bibliographic record has fixed fields and variable fields. </a:t>
            </a:r>
          </a:p>
          <a:p>
            <a:pPr algn="ctr"/>
            <a:endParaRPr lang="en-US" b="1" dirty="0">
              <a:solidFill>
                <a:schemeClr val="accent2">
                  <a:lumMod val="75000"/>
                </a:schemeClr>
              </a:solidFill>
            </a:endParaRPr>
          </a:p>
          <a:p>
            <a:pPr algn="ctr"/>
            <a:r>
              <a:rPr lang="en-US" b="1" dirty="0">
                <a:solidFill>
                  <a:schemeClr val="accent2">
                    <a:lumMod val="75000"/>
                  </a:schemeClr>
                </a:solidFill>
              </a:rPr>
              <a:t>Fixed fields have the information coded in a predetermined position and order, with fixed length of fields and codes. </a:t>
            </a:r>
          </a:p>
          <a:p>
            <a:pPr algn="ctr"/>
            <a:endParaRPr lang="en-US" b="1" dirty="0">
              <a:solidFill>
                <a:schemeClr val="accent2">
                  <a:lumMod val="75000"/>
                </a:schemeClr>
              </a:solidFill>
            </a:endParaRPr>
          </a:p>
          <a:p>
            <a:pPr algn="ctr"/>
            <a:r>
              <a:rPr lang="en-US" b="1" dirty="0">
                <a:solidFill>
                  <a:schemeClr val="accent2">
                    <a:lumMod val="75000"/>
                  </a:schemeClr>
                </a:solidFill>
              </a:rPr>
              <a:t>Fixed fields affect the format and how the records are displayed. </a:t>
            </a:r>
          </a:p>
        </p:txBody>
      </p:sp>
    </p:spTree>
    <p:extLst>
      <p:ext uri="{BB962C8B-B14F-4D97-AF65-F5344CB8AC3E}">
        <p14:creationId xmlns:p14="http://schemas.microsoft.com/office/powerpoint/2010/main" val="990876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563" y="882314"/>
            <a:ext cx="5404057" cy="707886"/>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Download the Online OCLC Dewey Cutter Program to access the </a:t>
            </a:r>
            <a:r>
              <a:rPr lang="en-US" sz="2000" u="sng" dirty="0">
                <a:latin typeface="Calibri" panose="020F0502020204030204" pitchFamily="34" charset="0"/>
                <a:ea typeface="Calibri" panose="020F0502020204030204" pitchFamily="34" charset="0"/>
                <a:cs typeface="Times New Roman" panose="02020603050405020304" pitchFamily="18" charset="0"/>
              </a:rPr>
              <a:t>Cutter-Sanborn Four-Figure Table</a:t>
            </a:r>
            <a:endParaRPr lang="en-US" u="sng"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85563" y="1848975"/>
            <a:ext cx="5404057" cy="2332694"/>
          </a:xfrm>
          <a:prstGeom prst="rect">
            <a:avLst/>
          </a:prstGeom>
          <a:noFill/>
          <a:ln>
            <a:noFill/>
          </a:ln>
        </p:spPr>
      </p:pic>
      <p:sp>
        <p:nvSpPr>
          <p:cNvPr id="4" name="Rectangle 3"/>
          <p:cNvSpPr/>
          <p:nvPr/>
        </p:nvSpPr>
        <p:spPr>
          <a:xfrm>
            <a:off x="6249777" y="469547"/>
            <a:ext cx="6096000" cy="1154162"/>
          </a:xfrm>
          <a:prstGeom prst="rect">
            <a:avLst/>
          </a:prstGeom>
        </p:spPr>
        <p:txBody>
          <a:bodyPr>
            <a:spAutoFit/>
          </a:bodyPr>
          <a:lstStyle/>
          <a:p>
            <a:pPr>
              <a:lnSpc>
                <a:spcPct val="115000"/>
              </a:lnSpc>
              <a:spcAft>
                <a:spcPts val="1000"/>
              </a:spcAft>
            </a:pPr>
            <a:r>
              <a:rPr lang="en-US" sz="2000" dirty="0">
                <a:latin typeface="Calibri" panose="020F0502020204030204" pitchFamily="34" charset="0"/>
                <a:ea typeface="Calibri" panose="020F0502020204030204" pitchFamily="34" charset="0"/>
                <a:cs typeface="Times New Roman" panose="02020603050405020304" pitchFamily="18" charset="0"/>
              </a:rPr>
              <a:t>Copy and paste the name from the 600 or 610 subject field of the bib record into the Text field to retrieve the Cutter Number. Click </a:t>
            </a:r>
            <a:r>
              <a:rPr lang="en-US" sz="2000" b="1" dirty="0">
                <a:latin typeface="Calibri" panose="020F0502020204030204" pitchFamily="34" charset="0"/>
                <a:ea typeface="Calibri" panose="020F0502020204030204" pitchFamily="34" charset="0"/>
                <a:cs typeface="Times New Roman" panose="02020603050405020304" pitchFamily="18" charset="0"/>
              </a:rPr>
              <a:t>Copy Cutter: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369698" y="1620296"/>
            <a:ext cx="5592453" cy="2561373"/>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6872259" y="4658240"/>
            <a:ext cx="3467220" cy="844242"/>
          </a:xfrm>
          <a:prstGeom prst="rect">
            <a:avLst/>
          </a:prstGeom>
          <a:noFill/>
          <a:ln>
            <a:noFill/>
          </a:ln>
        </p:spPr>
      </p:pic>
      <p:sp>
        <p:nvSpPr>
          <p:cNvPr id="8" name="TextBox 7"/>
          <p:cNvSpPr txBox="1"/>
          <p:nvPr/>
        </p:nvSpPr>
        <p:spPr>
          <a:xfrm>
            <a:off x="341778" y="4879601"/>
            <a:ext cx="5932073" cy="677108"/>
          </a:xfrm>
          <a:prstGeom prst="rect">
            <a:avLst/>
          </a:prstGeom>
          <a:noFill/>
        </p:spPr>
        <p:txBody>
          <a:bodyPr wrap="none" rtlCol="0">
            <a:spAutoFit/>
          </a:bodyPr>
          <a:lstStyle/>
          <a:p>
            <a:r>
              <a:rPr lang="en-US" sz="2000" dirty="0"/>
              <a:t>Paste into the bib record after the call# in the 099 </a:t>
            </a:r>
            <a:r>
              <a:rPr lang="en-US" sz="2000" dirty="0">
                <a:latin typeface="Calibri" panose="020F0502020204030204" pitchFamily="34" charset="0"/>
                <a:ea typeface="Calibri" panose="020F0502020204030204" pitchFamily="34" charset="0"/>
                <a:cs typeface="Times New Roman" panose="02020603050405020304" pitchFamily="18" charset="0"/>
              </a:rPr>
              <a:t>field</a:t>
            </a:r>
            <a:r>
              <a:rPr lang="en-US" sz="2000" dirty="0"/>
              <a:t>.</a:t>
            </a:r>
          </a:p>
          <a:p>
            <a:endParaRPr lang="en-US" dirty="0"/>
          </a:p>
        </p:txBody>
      </p:sp>
      <p:sp>
        <p:nvSpPr>
          <p:cNvPr id="9" name="Right Arrow 8"/>
          <p:cNvSpPr/>
          <p:nvPr/>
        </p:nvSpPr>
        <p:spPr>
          <a:xfrm>
            <a:off x="6197701" y="4905501"/>
            <a:ext cx="674558" cy="3497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696730" y="351577"/>
            <a:ext cx="2974443" cy="363543"/>
          </a:xfrm>
          <a:prstGeom prst="rect">
            <a:avLst/>
          </a:prstGeom>
        </p:spPr>
      </p:pic>
    </p:spTree>
    <p:extLst>
      <p:ext uri="{BB962C8B-B14F-4D97-AF65-F5344CB8AC3E}">
        <p14:creationId xmlns:p14="http://schemas.microsoft.com/office/powerpoint/2010/main" val="1471339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0675" y="1057341"/>
            <a:ext cx="8774078" cy="4834401"/>
          </a:xfrm>
          <a:prstGeom prst="rect">
            <a:avLst/>
          </a:prstGeom>
        </p:spPr>
      </p:pic>
      <p:sp>
        <p:nvSpPr>
          <p:cNvPr id="4" name="TextBox 3"/>
          <p:cNvSpPr txBox="1"/>
          <p:nvPr/>
        </p:nvSpPr>
        <p:spPr>
          <a:xfrm>
            <a:off x="1464204" y="404734"/>
            <a:ext cx="7847020" cy="461665"/>
          </a:xfrm>
          <a:prstGeom prst="rect">
            <a:avLst/>
          </a:prstGeom>
          <a:noFill/>
        </p:spPr>
        <p:txBody>
          <a:bodyPr wrap="none" rtlCol="0">
            <a:spAutoFit/>
          </a:bodyPr>
          <a:lstStyle/>
          <a:p>
            <a:r>
              <a:rPr lang="en-US" sz="2400" b="1" dirty="0">
                <a:solidFill>
                  <a:srgbClr val="781E94"/>
                </a:solidFill>
                <a:latin typeface="Trebuchet MS" panose="020B0603020202020204" pitchFamily="34" charset="0"/>
              </a:rPr>
              <a:t>Input name exactly as it appears in the 600/610 field</a:t>
            </a:r>
          </a:p>
        </p:txBody>
      </p:sp>
    </p:spTree>
    <p:extLst>
      <p:ext uri="{BB962C8B-B14F-4D97-AF65-F5344CB8AC3E}">
        <p14:creationId xmlns:p14="http://schemas.microsoft.com/office/powerpoint/2010/main" val="436154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8820" y="197649"/>
            <a:ext cx="7063178" cy="5578561"/>
          </a:xfrm>
          <a:prstGeom prst="rect">
            <a:avLst/>
          </a:prstGeom>
        </p:spPr>
      </p:pic>
    </p:spTree>
    <p:extLst>
      <p:ext uri="{BB962C8B-B14F-4D97-AF65-F5344CB8AC3E}">
        <p14:creationId xmlns:p14="http://schemas.microsoft.com/office/powerpoint/2010/main" val="1284514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23673" y="846344"/>
            <a:ext cx="6977218" cy="4528176"/>
          </a:xfrm>
          <a:prstGeom prst="rect">
            <a:avLst/>
          </a:prstGeom>
        </p:spPr>
      </p:pic>
    </p:spTree>
    <p:extLst>
      <p:ext uri="{BB962C8B-B14F-4D97-AF65-F5344CB8AC3E}">
        <p14:creationId xmlns:p14="http://schemas.microsoft.com/office/powerpoint/2010/main" val="1309746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4800" y="525330"/>
            <a:ext cx="4181914" cy="545599"/>
          </a:xfrm>
          <a:prstGeom prst="rect">
            <a:avLst/>
          </a:prstGeom>
        </p:spPr>
        <p:txBody>
          <a:bodyPr wrap="none">
            <a:spAutoFit/>
          </a:bodyPr>
          <a:lstStyle/>
          <a:p>
            <a:pPr algn="ctr">
              <a:lnSpc>
                <a:spcPct val="115000"/>
              </a:lnSpc>
            </a:pPr>
            <a:r>
              <a:rPr lang="en-US" sz="2800" b="1" i="1" spc="75" dirty="0">
                <a:solidFill>
                  <a:srgbClr val="4F81BD"/>
                </a:solidFill>
                <a:latin typeface="Cambria" panose="02040503050406030204" pitchFamily="18" charset="0"/>
                <a:ea typeface="Times New Roman" panose="02020603050405020304" pitchFamily="18" charset="0"/>
                <a:cs typeface="Calibri" panose="020F0502020204030204" pitchFamily="34" charset="0"/>
              </a:rPr>
              <a:t>Editing Minimal Record</a:t>
            </a:r>
          </a:p>
        </p:txBody>
      </p:sp>
      <p:sp>
        <p:nvSpPr>
          <p:cNvPr id="3" name="Rectangle 2"/>
          <p:cNvSpPr/>
          <p:nvPr/>
        </p:nvSpPr>
        <p:spPr>
          <a:xfrm>
            <a:off x="834619" y="1387422"/>
            <a:ext cx="10762938" cy="3493264"/>
          </a:xfrm>
          <a:prstGeom prst="rect">
            <a:avLst/>
          </a:prstGeom>
        </p:spPr>
        <p:txBody>
          <a:bodyPr wrap="square">
            <a:spAutoFit/>
          </a:bodyPr>
          <a:lstStyle/>
          <a:p>
            <a:pPr marL="342900" marR="0" lvl="0" indent="-342900">
              <a:spcBef>
                <a:spcPts val="0"/>
              </a:spcBef>
              <a:spcAft>
                <a:spcPts val="0"/>
              </a:spcAft>
              <a:buFont typeface="+mj-lt"/>
              <a:buAutoNum type="alphaUcPeriod"/>
              <a:tabLst>
                <a:tab pos="457200" algn="l"/>
                <a:tab pos="9144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ISBN/020-</a:t>
            </a:r>
            <a:r>
              <a:rPr lang="en-US" sz="2000" dirty="0">
                <a:latin typeface="Calibri" panose="020F0502020204030204" pitchFamily="34" charset="0"/>
                <a:ea typeface="Calibri" panose="020F0502020204030204" pitchFamily="34" charset="0"/>
                <a:cs typeface="Times New Roman" panose="02020603050405020304" pitchFamily="18" charset="0"/>
              </a:rPr>
              <a:t> ISBN (</a:t>
            </a:r>
            <a:r>
              <a:rPr lang="en-US" sz="2000" dirty="0" err="1">
                <a:latin typeface="Calibri" panose="020F0502020204030204" pitchFamily="34" charset="0"/>
                <a:ea typeface="Calibri" panose="020F0502020204030204" pitchFamily="34" charset="0"/>
                <a:cs typeface="Times New Roman" panose="02020603050405020304" pitchFamily="18" charset="0"/>
              </a:rPr>
              <a:t>pbk</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‡q</a:t>
            </a:r>
            <a:r>
              <a:rPr lang="en-US" sz="2000" dirty="0">
                <a:latin typeface="Segoe UI" panose="020B0502040204020203" pitchFamily="34" charset="0"/>
                <a:ea typeface="Calibri" panose="020F0502020204030204" pitchFamily="34" charset="0"/>
                <a:cs typeface="Times New Roman" panose="02020603050405020304" pitchFamily="18" charset="0"/>
              </a:rPr>
              <a:t>(</a:t>
            </a:r>
            <a:r>
              <a:rPr lang="en-US" sz="2000" dirty="0" err="1">
                <a:latin typeface="Segoe UI" panose="020B0502040204020203" pitchFamily="34" charset="0"/>
                <a:ea typeface="Calibri" panose="020F0502020204030204" pitchFamily="34" charset="0"/>
                <a:cs typeface="Times New Roman" panose="02020603050405020304" pitchFamily="18" charset="0"/>
              </a:rPr>
              <a:t>pbk</a:t>
            </a:r>
            <a:r>
              <a:rPr lang="en-US" sz="2000" dirty="0">
                <a:latin typeface="Segoe UI" panose="020B0502040204020203" pitchFamily="34" charset="0"/>
                <a:ea typeface="Calibri" panose="020F0502020204030204" pitchFamily="34" charset="0"/>
                <a:cs typeface="Times New Roman" panose="02020603050405020304" pitchFamily="18" charset="0"/>
              </a:rPr>
              <a:t>.) </a:t>
            </a:r>
            <a:r>
              <a:rPr lang="en-US" sz="20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a:t>
            </a:r>
            <a:r>
              <a:rPr lang="en-US" sz="2000" dirty="0" err="1">
                <a:solidFill>
                  <a:srgbClr val="00A000"/>
                </a:solidFill>
                <a:latin typeface="Segoe UI" panose="020B0502040204020203" pitchFamily="34" charset="0"/>
                <a:ea typeface="Calibri" panose="020F0502020204030204" pitchFamily="34" charset="0"/>
                <a:cs typeface="Times New Roman" panose="02020603050405020304" pitchFamily="18" charset="0"/>
              </a:rPr>
              <a:t>q</a:t>
            </a:r>
            <a:r>
              <a:rPr lang="en-US" sz="2000" dirty="0" err="1">
                <a:latin typeface="Segoe UI" panose="020B0502040204020203" pitchFamily="34" charset="0"/>
                <a:ea typeface="Calibri" panose="020F0502020204030204" pitchFamily="34" charset="0"/>
                <a:cs typeface="Times New Roman" panose="02020603050405020304" pitchFamily="18" charset="0"/>
              </a:rPr>
              <a:t>hardcover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tabLst>
                <a:tab pos="457200" algn="l"/>
                <a:tab pos="9144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082/092-</a:t>
            </a:r>
            <a:r>
              <a:rPr lang="en-US" sz="2000" dirty="0">
                <a:latin typeface="Segoe UI" panose="020B0502040204020203"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Leave as is, unless the 092 is a word</a:t>
            </a:r>
          </a:p>
          <a:p>
            <a:pPr marL="342900" marR="0" lvl="0" indent="-342900">
              <a:spcBef>
                <a:spcPts val="0"/>
              </a:spcBef>
              <a:spcAft>
                <a:spcPts val="0"/>
              </a:spcAft>
              <a:buFont typeface="+mj-lt"/>
              <a:buAutoNum type="alphaUcPeriod"/>
              <a:tabLst>
                <a:tab pos="457200" algn="l"/>
                <a:tab pos="9144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Call#/099-</a:t>
            </a:r>
            <a:r>
              <a:rPr lang="en-US" sz="2000" dirty="0">
                <a:latin typeface="Calibri" panose="020F0502020204030204" pitchFamily="34" charset="0"/>
                <a:ea typeface="Calibri" panose="020F0502020204030204" pitchFamily="34" charset="0"/>
                <a:cs typeface="Times New Roman" panose="02020603050405020304" pitchFamily="18" charset="0"/>
              </a:rPr>
              <a:t> Copy and paste from the 082</a:t>
            </a:r>
          </a:p>
          <a:p>
            <a:pPr marL="342900" marR="0" lvl="0" indent="-342900">
              <a:lnSpc>
                <a:spcPct val="115000"/>
              </a:lnSpc>
              <a:spcBef>
                <a:spcPts val="0"/>
              </a:spcBef>
              <a:spcAft>
                <a:spcPts val="0"/>
              </a:spcAft>
              <a:buFont typeface="+mj-lt"/>
              <a:buAutoNum type="alphaUcPeriod"/>
            </a:pPr>
            <a:r>
              <a:rPr lang="en-US" sz="2000" b="1" dirty="0">
                <a:latin typeface="Calibri" panose="020F0502020204030204" pitchFamily="34" charset="0"/>
                <a:ea typeface="Calibri" panose="020F0502020204030204" pitchFamily="34" charset="0"/>
                <a:cs typeface="Times New Roman" panose="02020603050405020304" pitchFamily="18" charset="0"/>
              </a:rPr>
              <a:t>Date-</a:t>
            </a:r>
            <a:r>
              <a:rPr lang="en-US" sz="2000" dirty="0">
                <a:latin typeface="Calibri" panose="020F0502020204030204" pitchFamily="34" charset="0"/>
                <a:ea typeface="Calibri" panose="020F0502020204030204" pitchFamily="34" charset="0"/>
                <a:cs typeface="Times New Roman" panose="02020603050405020304" pitchFamily="18" charset="0"/>
              </a:rPr>
              <a:t> Check date in the 260/264 field to the date in the 008 </a:t>
            </a:r>
          </a:p>
          <a:p>
            <a:pPr marL="342900" marR="0" lvl="0" indent="-342900">
              <a:lnSpc>
                <a:spcPct val="115000"/>
              </a:lnSpc>
              <a:spcBef>
                <a:spcPts val="0"/>
              </a:spcBef>
              <a:spcAft>
                <a:spcPts val="0"/>
              </a:spcAft>
              <a:buFont typeface="+mj-lt"/>
              <a:buAutoNum type="alphaUcPeriod"/>
            </a:pPr>
            <a:r>
              <a:rPr lang="en-US" sz="2000" b="1" dirty="0">
                <a:latin typeface="Calibri" panose="020F0502020204030204" pitchFamily="34" charset="0"/>
                <a:ea typeface="Calibri" panose="020F0502020204030204" pitchFamily="34" charset="0"/>
                <a:cs typeface="Times New Roman" panose="02020603050405020304" pitchFamily="18" charset="0"/>
              </a:rPr>
              <a:t>Name- </a:t>
            </a:r>
            <a:r>
              <a:rPr lang="en-US" sz="2000" dirty="0">
                <a:latin typeface="Calibri" panose="020F0502020204030204" pitchFamily="34" charset="0"/>
                <a:ea typeface="Calibri" panose="020F0502020204030204" pitchFamily="34" charset="0"/>
                <a:cs typeface="Times New Roman" panose="02020603050405020304" pitchFamily="18" charset="0"/>
              </a:rPr>
              <a:t>Check the name in the 100 Main entry name in authorities if the record is not a full or DLC/NLC record. </a:t>
            </a:r>
          </a:p>
          <a:p>
            <a:pPr marL="342900" marR="0" lvl="0" indent="-342900">
              <a:lnSpc>
                <a:spcPct val="115000"/>
              </a:lnSpc>
              <a:spcBef>
                <a:spcPts val="0"/>
              </a:spcBef>
              <a:spcAft>
                <a:spcPts val="0"/>
              </a:spcAft>
              <a:buFont typeface="+mj-lt"/>
              <a:buAutoNum type="alphaUcPeriod"/>
            </a:pPr>
            <a:r>
              <a:rPr lang="en-US" sz="2000" b="1" dirty="0"/>
              <a:t>Title Field-</a:t>
            </a:r>
            <a:r>
              <a:rPr lang="en-US" sz="2000" dirty="0"/>
              <a:t> </a:t>
            </a:r>
            <a:r>
              <a:rPr lang="en-US" sz="2000" dirty="0" err="1"/>
              <a:t>Ist</a:t>
            </a:r>
            <a:r>
              <a:rPr lang="en-US" sz="2000" dirty="0"/>
              <a:t> indicator 1 if there is an author or uniform title, and a 2</a:t>
            </a:r>
            <a:r>
              <a:rPr lang="en-US" sz="2000" baseline="30000" dirty="0"/>
              <a:t>nd</a:t>
            </a:r>
            <a:r>
              <a:rPr lang="en-US" sz="2000" dirty="0"/>
              <a:t> indicator 2 for </a:t>
            </a:r>
            <a:r>
              <a:rPr lang="en-US" sz="2000" b="1" dirty="0"/>
              <a:t>a</a:t>
            </a:r>
            <a:r>
              <a:rPr lang="en-US" sz="2000" dirty="0"/>
              <a:t>, 3 for </a:t>
            </a:r>
            <a:r>
              <a:rPr lang="en-US" sz="2000" b="1" dirty="0"/>
              <a:t>an</a:t>
            </a:r>
            <a:r>
              <a:rPr lang="en-US" sz="2000" dirty="0"/>
              <a:t>, </a:t>
            </a:r>
            <a:r>
              <a:rPr lang="en-US" sz="2000" b="1" dirty="0"/>
              <a:t>el, la</a:t>
            </a:r>
            <a:r>
              <a:rPr lang="en-US" sz="2000" dirty="0"/>
              <a:t>,</a:t>
            </a:r>
            <a:r>
              <a:rPr lang="en-US" sz="2000" b="1" dirty="0"/>
              <a:t> </a:t>
            </a:r>
            <a:r>
              <a:rPr lang="en-US" sz="2000" b="1" dirty="0" err="1"/>
              <a:t>il</a:t>
            </a:r>
            <a:r>
              <a:rPr lang="en-US" sz="2000" dirty="0"/>
              <a:t>, and 4 for </a:t>
            </a:r>
            <a:r>
              <a:rPr lang="en-US" sz="2000" b="1" dirty="0"/>
              <a:t>the</a:t>
            </a:r>
            <a:r>
              <a:rPr lang="en-US" sz="2000" dirty="0"/>
              <a:t> Check the Title statement punctuation/subfields are correct- $</a:t>
            </a:r>
            <a:r>
              <a:rPr lang="en-US" sz="2000" dirty="0" err="1"/>
              <a:t>aTitle</a:t>
            </a:r>
            <a:r>
              <a:rPr lang="en-US" sz="2000" dirty="0"/>
              <a:t> proper :$</a:t>
            </a:r>
            <a:r>
              <a:rPr lang="en-US" sz="2000" dirty="0" err="1"/>
              <a:t>bsubtitle</a:t>
            </a:r>
            <a:r>
              <a:rPr lang="en-US" sz="2000" dirty="0"/>
              <a:t> /$</a:t>
            </a:r>
            <a:r>
              <a:rPr lang="en-US" sz="2000" dirty="0" err="1"/>
              <a:t>cstatement</a:t>
            </a:r>
            <a:r>
              <a:rPr lang="en-US" sz="2000" dirty="0"/>
              <a:t> of responsibility; also =$</a:t>
            </a:r>
            <a:r>
              <a:rPr lang="en-US" sz="2000" dirty="0" err="1"/>
              <a:t>bTitle</a:t>
            </a:r>
            <a:r>
              <a:rPr lang="en-US" sz="2000" dirty="0"/>
              <a:t> in another language. </a:t>
            </a:r>
          </a:p>
          <a:p>
            <a:pPr marL="342900" marR="0" lvl="0" indent="-342900">
              <a:lnSpc>
                <a:spcPct val="115000"/>
              </a:lnSpc>
              <a:spcBef>
                <a:spcPts val="0"/>
              </a:spcBef>
              <a:spcAft>
                <a:spcPts val="0"/>
              </a:spcAft>
              <a:buFont typeface="+mj-lt"/>
              <a:buAutoNum type="alphaUcPeriod"/>
            </a:pPr>
            <a:r>
              <a:rPr lang="en-US" sz="2000" b="1" dirty="0"/>
              <a:t>Added Title-</a:t>
            </a:r>
            <a:r>
              <a:rPr lang="en-US" sz="2000" dirty="0"/>
              <a:t> Add a 246 with any added titles, spelling out abbreviations in the first 5 words. </a:t>
            </a:r>
          </a:p>
        </p:txBody>
      </p:sp>
    </p:spTree>
    <p:extLst>
      <p:ext uri="{BB962C8B-B14F-4D97-AF65-F5344CB8AC3E}">
        <p14:creationId xmlns:p14="http://schemas.microsoft.com/office/powerpoint/2010/main" val="2886385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733" y="1146890"/>
            <a:ext cx="10837889" cy="2923877"/>
          </a:xfrm>
          <a:prstGeom prst="rect">
            <a:avLst/>
          </a:prstGeom>
        </p:spPr>
        <p:txBody>
          <a:bodyPr wrap="square">
            <a:spAutoFit/>
          </a:bodyPr>
          <a:lstStyle/>
          <a:p>
            <a:pPr marL="457200" marR="0" lvl="0" indent="-457200">
              <a:lnSpc>
                <a:spcPct val="115000"/>
              </a:lnSpc>
              <a:spcBef>
                <a:spcPts val="0"/>
              </a:spcBef>
              <a:spcAft>
                <a:spcPts val="0"/>
              </a:spcAft>
              <a:buFont typeface="+mj-lt"/>
              <a:buAutoNum type="alphaUcPeriod" startAt="8"/>
            </a:pPr>
            <a:r>
              <a:rPr lang="en-US" sz="2000" b="1" dirty="0">
                <a:latin typeface="Calibri" panose="020F0502020204030204" pitchFamily="34" charset="0"/>
                <a:ea typeface="Calibri" panose="020F0502020204030204" pitchFamily="34" charset="0"/>
                <a:cs typeface="Times New Roman" panose="02020603050405020304" pitchFamily="18" charset="0"/>
              </a:rPr>
              <a:t>RDA Fields-</a:t>
            </a:r>
            <a:r>
              <a:rPr lang="en-US" sz="2000" dirty="0">
                <a:latin typeface="Calibri" panose="020F0502020204030204" pitchFamily="34" charset="0"/>
                <a:ea typeface="Calibri" panose="020F0502020204030204" pitchFamily="34" charset="0"/>
                <a:cs typeface="Times New Roman" panose="02020603050405020304" pitchFamily="18" charset="0"/>
              </a:rPr>
              <a:t> Leave RDA fields 336, 337, and 338. 340 etc.</a:t>
            </a:r>
          </a:p>
          <a:p>
            <a:pPr marL="457200" marR="0" lvl="0" indent="-457200">
              <a:lnSpc>
                <a:spcPct val="115000"/>
              </a:lnSpc>
              <a:spcBef>
                <a:spcPts val="0"/>
              </a:spcBef>
              <a:spcAft>
                <a:spcPts val="0"/>
              </a:spcAft>
              <a:buFont typeface="+mj-lt"/>
              <a:buAutoNum type="alphaUcPeriod" startAt="8"/>
            </a:pPr>
            <a:r>
              <a:rPr lang="en-US" sz="2000" b="1" dirty="0">
                <a:latin typeface="Calibri" panose="020F0502020204030204" pitchFamily="34" charset="0"/>
                <a:ea typeface="Calibri" panose="020F0502020204030204" pitchFamily="34" charset="0"/>
                <a:cs typeface="Times New Roman" panose="02020603050405020304" pitchFamily="18" charset="0"/>
              </a:rPr>
              <a:t>Series- </a:t>
            </a:r>
            <a:r>
              <a:rPr lang="en-US" sz="2000" dirty="0">
                <a:latin typeface="Calibri" panose="020F0502020204030204" pitchFamily="34" charset="0"/>
                <a:ea typeface="Calibri" panose="020F0502020204030204" pitchFamily="34" charset="0"/>
                <a:cs typeface="Times New Roman" panose="02020603050405020304" pitchFamily="18" charset="0"/>
              </a:rPr>
              <a:t>Trace 490 field</a:t>
            </a:r>
          </a:p>
          <a:p>
            <a:pPr marL="457200" marR="0" lvl="0" indent="-457200">
              <a:lnSpc>
                <a:spcPct val="115000"/>
              </a:lnSpc>
              <a:spcBef>
                <a:spcPts val="0"/>
              </a:spcBef>
              <a:spcAft>
                <a:spcPts val="0"/>
              </a:spcAft>
              <a:buFont typeface="+mj-lt"/>
              <a:buAutoNum type="alphaUcPeriod" startAt="8"/>
            </a:pPr>
            <a:r>
              <a:rPr lang="en-US" sz="2000" b="1" dirty="0">
                <a:latin typeface="Calibri" panose="020F0502020204030204" pitchFamily="34" charset="0"/>
                <a:ea typeface="Calibri" panose="020F0502020204030204" pitchFamily="34" charset="0"/>
                <a:cs typeface="Times New Roman" panose="02020603050405020304" pitchFamily="18" charset="0"/>
              </a:rPr>
              <a:t>Summary-</a:t>
            </a:r>
            <a:r>
              <a:rPr lang="en-US" sz="2000" dirty="0">
                <a:latin typeface="Calibri" panose="020F0502020204030204" pitchFamily="34" charset="0"/>
                <a:ea typeface="Calibri" panose="020F0502020204030204" pitchFamily="34" charset="0"/>
                <a:cs typeface="Times New Roman" panose="02020603050405020304" pitchFamily="18" charset="0"/>
              </a:rPr>
              <a:t> Add the summary if enough time</a:t>
            </a:r>
          </a:p>
          <a:p>
            <a:pPr marL="457200" marR="0" lvl="0" indent="-457200">
              <a:lnSpc>
                <a:spcPct val="115000"/>
              </a:lnSpc>
              <a:spcBef>
                <a:spcPts val="0"/>
              </a:spcBef>
              <a:spcAft>
                <a:spcPts val="0"/>
              </a:spcAft>
              <a:buFont typeface="+mj-lt"/>
              <a:buAutoNum type="alphaUcPeriod" startAt="8"/>
            </a:pPr>
            <a:r>
              <a:rPr lang="en-US" sz="2000" b="1" dirty="0">
                <a:latin typeface="Calibri" panose="020F0502020204030204" pitchFamily="34" charset="0"/>
                <a:ea typeface="Calibri" panose="020F0502020204030204" pitchFamily="34" charset="0"/>
                <a:cs typeface="Times New Roman" panose="02020603050405020304" pitchFamily="18" charset="0"/>
              </a:rPr>
              <a:t>599 Local Note- </a:t>
            </a:r>
            <a:r>
              <a:rPr lang="en-US" sz="2000" dirty="0">
                <a:latin typeface="Calibri" panose="020F0502020204030204" pitchFamily="34" charset="0"/>
                <a:ea typeface="Calibri" panose="020F0502020204030204" pitchFamily="34" charset="0"/>
                <a:cs typeface="Times New Roman" panose="02020603050405020304" pitchFamily="18" charset="0"/>
              </a:rPr>
              <a:t>No longer necessary to add the 599 with your jurisdiction code and initials.</a:t>
            </a:r>
          </a:p>
          <a:p>
            <a:pPr marL="457200" marR="0" lvl="0" indent="-457200">
              <a:lnSpc>
                <a:spcPct val="115000"/>
              </a:lnSpc>
              <a:spcBef>
                <a:spcPts val="0"/>
              </a:spcBef>
              <a:spcAft>
                <a:spcPts val="0"/>
              </a:spcAft>
              <a:buFont typeface="+mj-lt"/>
              <a:buAutoNum type="alphaUcPeriod" startAt="8"/>
            </a:pPr>
            <a:r>
              <a:rPr lang="en-US" sz="2000" b="1" dirty="0">
                <a:latin typeface="Calibri" panose="020F0502020204030204" pitchFamily="34" charset="0"/>
                <a:ea typeface="Calibri" panose="020F0502020204030204" pitchFamily="34" charset="0"/>
                <a:cs typeface="Times New Roman" panose="02020603050405020304" pitchFamily="18" charset="0"/>
              </a:rPr>
              <a:t>Subjects-</a:t>
            </a:r>
            <a:r>
              <a:rPr lang="en-US" sz="2000" dirty="0">
                <a:latin typeface="Calibri" panose="020F0502020204030204" pitchFamily="34" charset="0"/>
                <a:ea typeface="Calibri" panose="020F0502020204030204" pitchFamily="34" charset="0"/>
                <a:cs typeface="Times New Roman" panose="02020603050405020304" pitchFamily="18" charset="0"/>
              </a:rPr>
              <a:t> Bib records should have at least one 650 subject. It’s ok to leave/ignore 650/655 fields ending in </a:t>
            </a:r>
            <a:r>
              <a:rPr lang="en-US" sz="2000" dirty="0" err="1">
                <a:latin typeface="Calibri" panose="020F0502020204030204" pitchFamily="34" charset="0"/>
                <a:ea typeface="Calibri" panose="020F0502020204030204" pitchFamily="34" charset="0"/>
                <a:cs typeface="Times New Roman" panose="02020603050405020304" pitchFamily="18" charset="0"/>
              </a:rPr>
              <a:t>Bisach</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fst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bidex</a:t>
            </a:r>
            <a:r>
              <a:rPr lang="en-US" sz="2000" dirty="0">
                <a:latin typeface="Calibri" panose="020F0502020204030204" pitchFamily="34" charset="0"/>
                <a:ea typeface="Calibri" panose="020F0502020204030204" pitchFamily="34" charset="0"/>
                <a:cs typeface="Times New Roman" panose="02020603050405020304" pitchFamily="18" charset="0"/>
              </a:rPr>
              <a:t>, etc. and genres ending in </a:t>
            </a:r>
            <a:r>
              <a:rPr lang="en-US" sz="2000" dirty="0" err="1">
                <a:latin typeface="Calibri" panose="020F0502020204030204" pitchFamily="34" charset="0"/>
                <a:ea typeface="Calibri" panose="020F0502020204030204" pitchFamily="34" charset="0"/>
                <a:cs typeface="Times New Roman" panose="02020603050405020304" pitchFamily="18" charset="0"/>
              </a:rPr>
              <a:t>gsafd</a:t>
            </a:r>
            <a:r>
              <a:rPr lang="en-US" sz="2000" dirty="0">
                <a:latin typeface="Calibri" panose="020F0502020204030204" pitchFamily="34" charset="0"/>
                <a:ea typeface="Calibri" panose="020F0502020204030204" pitchFamily="34" charset="0"/>
                <a:cs typeface="Times New Roman" panose="02020603050405020304" pitchFamily="18" charset="0"/>
              </a:rPr>
              <a:t> or </a:t>
            </a:r>
            <a:r>
              <a:rPr lang="en-US" sz="2000" dirty="0" err="1">
                <a:latin typeface="Calibri" panose="020F0502020204030204" pitchFamily="34" charset="0"/>
                <a:ea typeface="Calibri" panose="020F0502020204030204" pitchFamily="34" charset="0"/>
                <a:cs typeface="Times New Roman" panose="02020603050405020304" pitchFamily="18" charset="0"/>
              </a:rPr>
              <a:t>lcgft</a:t>
            </a:r>
            <a:r>
              <a:rPr lang="en-US" sz="2000" dirty="0">
                <a:latin typeface="Calibri" panose="020F0502020204030204" pitchFamily="34" charset="0"/>
                <a:ea typeface="Calibri" panose="020F0502020204030204" pitchFamily="34" charset="0"/>
                <a:cs typeface="Times New Roman" panose="02020603050405020304" pitchFamily="18" charset="0"/>
              </a:rPr>
              <a:t>. Use macros or copy and paste</a:t>
            </a:r>
            <a:r>
              <a:rPr lang="en-US" sz="2000" i="1" dirty="0">
                <a:latin typeface="Calibri" panose="020F0502020204030204" pitchFamily="34" charset="0"/>
                <a:ea typeface="Calibri" panose="020F0502020204030204" pitchFamily="34" charset="0"/>
                <a:cs typeface="Calibri" panose="020F0502020204030204" pitchFamily="34" charset="0"/>
              </a:rPr>
              <a:t>.</a:t>
            </a:r>
          </a:p>
          <a:p>
            <a:pPr lvl="1">
              <a:lnSpc>
                <a:spcPct val="115000"/>
              </a:lnSpc>
            </a:pP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b="1" i="1" dirty="0" err="1">
                <a:latin typeface="Calibri" panose="020F0502020204030204" pitchFamily="34" charset="0"/>
                <a:ea typeface="Calibri" panose="020F0502020204030204" pitchFamily="34" charset="0"/>
                <a:cs typeface="Calibri" panose="020F0502020204030204" pitchFamily="34" charset="0"/>
              </a:rPr>
              <a:t>lcgft</a:t>
            </a:r>
            <a:r>
              <a:rPr lang="en-US" sz="2000" i="1" dirty="0">
                <a:latin typeface="Calibri" panose="020F0502020204030204" pitchFamily="34" charset="0"/>
                <a:ea typeface="Calibri" panose="020F0502020204030204" pitchFamily="34" charset="0"/>
                <a:cs typeface="Calibri" panose="020F0502020204030204" pitchFamily="34" charset="0"/>
              </a:rPr>
              <a:t> = Library of Congress Genre/Form Terms </a:t>
            </a:r>
          </a:p>
          <a:p>
            <a:pPr marR="0" lvl="0">
              <a:lnSpc>
                <a:spcPct val="115000"/>
              </a:lnSpc>
              <a:spcBef>
                <a:spcPts val="0"/>
              </a:spcBef>
              <a:spcAft>
                <a:spcPts val="0"/>
              </a:spcAft>
            </a:pP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b="1" i="1" dirty="0" err="1">
                <a:latin typeface="Calibri" panose="020F0502020204030204" pitchFamily="34" charset="0"/>
                <a:ea typeface="Calibri" panose="020F0502020204030204" pitchFamily="34" charset="0"/>
                <a:cs typeface="Calibri" panose="020F0502020204030204" pitchFamily="34" charset="0"/>
              </a:rPr>
              <a:t>gsafd</a:t>
            </a:r>
            <a:r>
              <a:rPr lang="en-US" sz="2000" b="1" i="1" dirty="0">
                <a:latin typeface="Calibri" panose="020F0502020204030204" pitchFamily="34" charset="0"/>
                <a:ea typeface="Calibri" panose="020F0502020204030204" pitchFamily="34" charset="0"/>
                <a:cs typeface="Calibri" panose="020F0502020204030204" pitchFamily="34" charset="0"/>
              </a:rPr>
              <a:t> </a:t>
            </a:r>
            <a:r>
              <a:rPr lang="en-US" sz="2000" i="1" dirty="0">
                <a:latin typeface="Calibri" panose="020F0502020204030204" pitchFamily="34" charset="0"/>
                <a:ea typeface="Calibri" panose="020F0502020204030204" pitchFamily="34" charset="0"/>
                <a:cs typeface="Calibri" panose="020F0502020204030204" pitchFamily="34" charset="0"/>
              </a:rPr>
              <a:t>= Guidelines on Subject Access to Individual Works of Fiction, Drama, Etc.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456350" y="525330"/>
            <a:ext cx="5278817" cy="587853"/>
          </a:xfrm>
          <a:prstGeom prst="rect">
            <a:avLst/>
          </a:prstGeom>
        </p:spPr>
        <p:txBody>
          <a:bodyPr wrap="none">
            <a:spAutoFit/>
          </a:bodyPr>
          <a:lstStyle/>
          <a:p>
            <a:pPr algn="ctr">
              <a:lnSpc>
                <a:spcPct val="115000"/>
              </a:lnSpc>
            </a:pPr>
            <a:r>
              <a:rPr lang="en-US" sz="2800" b="1" i="1" spc="75" dirty="0">
                <a:solidFill>
                  <a:srgbClr val="4F81BD"/>
                </a:solidFill>
                <a:latin typeface="Cambria" panose="02040503050406030204" pitchFamily="18" charset="0"/>
                <a:ea typeface="Times New Roman" panose="02020603050405020304" pitchFamily="18" charset="0"/>
                <a:cs typeface="Calibri" panose="020F0502020204030204" pitchFamily="34" charset="0"/>
              </a:rPr>
              <a:t>Editing Minimal Record, cont.</a:t>
            </a:r>
          </a:p>
        </p:txBody>
      </p:sp>
    </p:spTree>
    <p:extLst>
      <p:ext uri="{BB962C8B-B14F-4D97-AF65-F5344CB8AC3E}">
        <p14:creationId xmlns:p14="http://schemas.microsoft.com/office/powerpoint/2010/main" val="2539283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85809" y="1072694"/>
            <a:ext cx="4745324" cy="4273095"/>
          </a:xfrm>
          <a:prstGeom prst="rect">
            <a:avLst/>
          </a:prstGeom>
        </p:spPr>
      </p:pic>
      <p:sp>
        <p:nvSpPr>
          <p:cNvPr id="3" name="Rectangle 2"/>
          <p:cNvSpPr/>
          <p:nvPr/>
        </p:nvSpPr>
        <p:spPr>
          <a:xfrm>
            <a:off x="144905" y="1709521"/>
            <a:ext cx="6096000" cy="2322174"/>
          </a:xfrm>
          <a:prstGeom prst="rect">
            <a:avLst/>
          </a:prstGeom>
        </p:spPr>
        <p:txBody>
          <a:bodyPr>
            <a:spAutoFit/>
          </a:bodyPr>
          <a:lstStyle/>
          <a:p>
            <a:pPr marL="342900" marR="0" lvl="0" indent="-342900">
              <a:lnSpc>
                <a:spcPct val="115000"/>
              </a:lnSpc>
              <a:spcBef>
                <a:spcPts val="0"/>
              </a:spcBef>
              <a:spcAft>
                <a:spcPts val="0"/>
              </a:spcAft>
              <a:buFont typeface="+mj-lt"/>
              <a:buAutoNum type="alphaUcPeriod" startAt="13"/>
            </a:pPr>
            <a:r>
              <a:rPr lang="en-US" b="1" dirty="0">
                <a:latin typeface="Calibri" panose="020F0502020204030204" pitchFamily="34" charset="0"/>
                <a:ea typeface="Calibri" panose="020F0502020204030204" pitchFamily="34" charset="0"/>
                <a:cs typeface="Times New Roman" panose="02020603050405020304" pitchFamily="18" charset="0"/>
              </a:rPr>
              <a:t>Other fields- </a:t>
            </a:r>
            <a:r>
              <a:rPr lang="en-US" dirty="0">
                <a:latin typeface="Calibri" panose="020F0502020204030204" pitchFamily="34" charset="0"/>
                <a:ea typeface="Calibri" panose="020F0502020204030204" pitchFamily="34" charset="0"/>
                <a:cs typeface="Times New Roman" panose="02020603050405020304" pitchFamily="18" charset="0"/>
              </a:rPr>
              <a:t>035, 049, 050, 090, 949, 970, relate to other data and must be left in the record exactly as they appear. To check the fields use MARC Help in </a:t>
            </a:r>
            <a:r>
              <a:rPr lang="en-US" dirty="0" err="1">
                <a:latin typeface="Calibri" panose="020F0502020204030204" pitchFamily="34" charset="0"/>
                <a:ea typeface="Calibri" panose="020F0502020204030204" pitchFamily="34" charset="0"/>
                <a:cs typeface="Times New Roman" panose="02020603050405020304" pitchFamily="18" charset="0"/>
              </a:rPr>
              <a:t>SkyRiver</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startAt="13"/>
            </a:pPr>
            <a:r>
              <a:rPr lang="en-US" b="1" dirty="0">
                <a:latin typeface="Calibri" panose="020F0502020204030204" pitchFamily="34" charset="0"/>
                <a:ea typeface="Calibri" panose="020F0502020204030204" pitchFamily="34" charset="0"/>
                <a:cs typeface="Times New Roman" panose="02020603050405020304" pitchFamily="18" charset="0"/>
              </a:rPr>
              <a:t>Save</a:t>
            </a:r>
            <a:r>
              <a:rPr lang="en-US" dirty="0">
                <a:latin typeface="Calibri" panose="020F0502020204030204" pitchFamily="34" charset="0"/>
                <a:ea typeface="Calibri" panose="020F0502020204030204" pitchFamily="34" charset="0"/>
                <a:cs typeface="Times New Roman" panose="02020603050405020304" pitchFamily="18" charset="0"/>
              </a:rPr>
              <a:t> the record to add it to the Polaris catalog.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startAt="13"/>
            </a:pPr>
            <a:r>
              <a:rPr lang="en-US" b="1" dirty="0">
                <a:latin typeface="Calibri" panose="020F0502020204030204" pitchFamily="34" charset="0"/>
                <a:ea typeface="Calibri" panose="020F0502020204030204" pitchFamily="34" charset="0"/>
                <a:cs typeface="Times New Roman" panose="02020603050405020304" pitchFamily="18" charset="0"/>
              </a:rPr>
              <a:t>Add </a:t>
            </a:r>
            <a:r>
              <a:rPr lang="en-US" dirty="0">
                <a:latin typeface="Calibri" panose="020F0502020204030204" pitchFamily="34" charset="0"/>
                <a:ea typeface="Calibri" panose="020F0502020204030204" pitchFamily="34" charset="0"/>
                <a:cs typeface="Times New Roman" panose="02020603050405020304" pitchFamily="18" charset="0"/>
              </a:rPr>
              <a:t>your item record(s).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startAt="13"/>
            </a:pPr>
            <a:r>
              <a:rPr lang="en-US" b="1" dirty="0">
                <a:latin typeface="Calibri" panose="020F0502020204030204" pitchFamily="34" charset="0"/>
                <a:ea typeface="Calibri" panose="020F0502020204030204" pitchFamily="34" charset="0"/>
                <a:cs typeface="Times New Roman" panose="02020603050405020304" pitchFamily="18" charset="0"/>
              </a:rPr>
              <a:t>View</a:t>
            </a:r>
            <a:r>
              <a:rPr lang="en-US" dirty="0">
                <a:latin typeface="Calibri" panose="020F0502020204030204" pitchFamily="34" charset="0"/>
                <a:ea typeface="Calibri" panose="020F0502020204030204" pitchFamily="34" charset="0"/>
                <a:cs typeface="Times New Roman" panose="02020603050405020304" pitchFamily="18" charset="0"/>
              </a:rPr>
              <a:t> record in the PAC view to make sure the record is displaying correctly.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17183" y="484841"/>
            <a:ext cx="5278817" cy="587853"/>
          </a:xfrm>
          <a:prstGeom prst="rect">
            <a:avLst/>
          </a:prstGeom>
        </p:spPr>
        <p:txBody>
          <a:bodyPr wrap="none">
            <a:spAutoFit/>
          </a:bodyPr>
          <a:lstStyle/>
          <a:p>
            <a:pPr algn="ctr">
              <a:lnSpc>
                <a:spcPct val="115000"/>
              </a:lnSpc>
            </a:pPr>
            <a:r>
              <a:rPr lang="en-US" sz="2800" b="1" i="1" spc="75" dirty="0">
                <a:solidFill>
                  <a:srgbClr val="4F81BD"/>
                </a:solidFill>
                <a:latin typeface="Cambria" panose="02040503050406030204" pitchFamily="18" charset="0"/>
                <a:ea typeface="Times New Roman" panose="02020603050405020304" pitchFamily="18" charset="0"/>
                <a:cs typeface="Calibri" panose="020F0502020204030204" pitchFamily="34" charset="0"/>
              </a:rPr>
              <a:t>Editing Minimal Record, cont.</a:t>
            </a:r>
          </a:p>
        </p:txBody>
      </p:sp>
    </p:spTree>
    <p:extLst>
      <p:ext uri="{BB962C8B-B14F-4D97-AF65-F5344CB8AC3E}">
        <p14:creationId xmlns:p14="http://schemas.microsoft.com/office/powerpoint/2010/main" val="1060525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7994" y="261744"/>
            <a:ext cx="8887835" cy="5944184"/>
          </a:xfrm>
          <a:prstGeom prst="rect">
            <a:avLst/>
          </a:prstGeom>
        </p:spPr>
      </p:pic>
      <p:sp>
        <p:nvSpPr>
          <p:cNvPr id="3" name="Rectangle 2"/>
          <p:cNvSpPr/>
          <p:nvPr/>
        </p:nvSpPr>
        <p:spPr>
          <a:xfrm>
            <a:off x="880635" y="261744"/>
            <a:ext cx="1350819" cy="545599"/>
          </a:xfrm>
          <a:prstGeom prst="rect">
            <a:avLst/>
          </a:prstGeom>
        </p:spPr>
        <p:txBody>
          <a:bodyPr wrap="none">
            <a:spAutoFit/>
          </a:bodyPr>
          <a:lstStyle/>
          <a:p>
            <a:pPr algn="ctr">
              <a:lnSpc>
                <a:spcPct val="115000"/>
              </a:lnSpc>
            </a:pPr>
            <a:r>
              <a:rPr lang="en-US" sz="2800" b="1" i="1" spc="75" dirty="0">
                <a:solidFill>
                  <a:srgbClr val="4F81BD"/>
                </a:solidFill>
                <a:latin typeface="Cambria" panose="02040503050406030204" pitchFamily="18" charset="0"/>
                <a:ea typeface="Times New Roman" panose="02020603050405020304" pitchFamily="18" charset="0"/>
                <a:cs typeface="Calibri" panose="020F0502020204030204" pitchFamily="34" charset="0"/>
              </a:rPr>
              <a:t>Genres</a:t>
            </a:r>
          </a:p>
        </p:txBody>
      </p:sp>
    </p:spTree>
    <p:extLst>
      <p:ext uri="{BB962C8B-B14F-4D97-AF65-F5344CB8AC3E}">
        <p14:creationId xmlns:p14="http://schemas.microsoft.com/office/powerpoint/2010/main" val="1645766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10273" y="449705"/>
            <a:ext cx="6965776" cy="5387324"/>
          </a:xfrm>
          <a:prstGeom prst="rect">
            <a:avLst/>
          </a:prstGeom>
          <a:solidFill>
            <a:schemeClr val="bg2">
              <a:lumMod val="90000"/>
            </a:schemeClr>
          </a:solidFill>
          <a:ln w="28575">
            <a:solidFill>
              <a:schemeClr val="tx2">
                <a:lumMod val="60000"/>
                <a:lumOff val="40000"/>
              </a:schemeClr>
            </a:solidFill>
          </a:ln>
        </p:spPr>
      </p:pic>
      <p:sp>
        <p:nvSpPr>
          <p:cNvPr id="6" name="Rectangle 5"/>
          <p:cNvSpPr/>
          <p:nvPr/>
        </p:nvSpPr>
        <p:spPr>
          <a:xfrm>
            <a:off x="1322977" y="-149902"/>
            <a:ext cx="749436" cy="3979546"/>
          </a:xfrm>
          <a:prstGeom prst="rect">
            <a:avLst/>
          </a:prstGeom>
        </p:spPr>
        <p:txBody>
          <a:bodyPr vert="wordArtVert" wrap="square">
            <a:spAutoFit/>
          </a:bodyPr>
          <a:lstStyle/>
          <a:p>
            <a:pPr algn="ctr">
              <a:lnSpc>
                <a:spcPct val="115000"/>
              </a:lnSpc>
            </a:pPr>
            <a:r>
              <a:rPr lang="en-US" sz="2800" b="1" i="1" spc="75" dirty="0">
                <a:solidFill>
                  <a:srgbClr val="4F81BD"/>
                </a:solidFill>
                <a:latin typeface="Cambria" panose="02040503050406030204" pitchFamily="18" charset="0"/>
                <a:ea typeface="Times New Roman" panose="02020603050405020304" pitchFamily="18" charset="0"/>
                <a:cs typeface="Calibri" panose="020F0502020204030204" pitchFamily="34" charset="0"/>
              </a:rPr>
              <a:t>Other</a:t>
            </a:r>
          </a:p>
        </p:txBody>
      </p:sp>
      <p:sp>
        <p:nvSpPr>
          <p:cNvPr id="7" name="TextBox 6"/>
          <p:cNvSpPr txBox="1"/>
          <p:nvPr/>
        </p:nvSpPr>
        <p:spPr>
          <a:xfrm>
            <a:off x="9774554" y="317663"/>
            <a:ext cx="749436" cy="3585918"/>
          </a:xfrm>
          <a:prstGeom prst="rect">
            <a:avLst/>
          </a:prstGeom>
          <a:noFill/>
        </p:spPr>
        <p:txBody>
          <a:bodyPr vert="wordArtVert" wrap="none" rtlCol="0">
            <a:spAutoFit/>
          </a:bodyPr>
          <a:lstStyle/>
          <a:p>
            <a:pPr algn="ctr">
              <a:lnSpc>
                <a:spcPct val="115000"/>
              </a:lnSpc>
            </a:pPr>
            <a:r>
              <a:rPr lang="en-US" sz="2800" b="1" i="1" spc="75" dirty="0">
                <a:solidFill>
                  <a:srgbClr val="4F81BD"/>
                </a:solidFill>
                <a:latin typeface="Cambria" panose="02040503050406030204" pitchFamily="18" charset="0"/>
                <a:ea typeface="Times New Roman" panose="02020603050405020304" pitchFamily="18" charset="0"/>
                <a:cs typeface="Calibri" panose="020F0502020204030204" pitchFamily="34" charset="0"/>
              </a:rPr>
              <a:t>Formats</a:t>
            </a:r>
          </a:p>
        </p:txBody>
      </p:sp>
    </p:spTree>
    <p:extLst>
      <p:ext uri="{BB962C8B-B14F-4D97-AF65-F5344CB8AC3E}">
        <p14:creationId xmlns:p14="http://schemas.microsoft.com/office/powerpoint/2010/main" val="1674416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3357672" y="2197923"/>
            <a:ext cx="3423920" cy="1988820"/>
          </a:xfrm>
          <a:prstGeom prst="rect">
            <a:avLst/>
          </a:prstGeom>
        </p:spPr>
      </p:pic>
      <p:pic>
        <p:nvPicPr>
          <p:cNvPr id="3" name="Picture 2"/>
          <p:cNvPicPr/>
          <p:nvPr/>
        </p:nvPicPr>
        <p:blipFill>
          <a:blip r:embed="rId4"/>
          <a:stretch>
            <a:fillRect/>
          </a:stretch>
        </p:blipFill>
        <p:spPr>
          <a:xfrm>
            <a:off x="7207995" y="1979353"/>
            <a:ext cx="3038475" cy="3533775"/>
          </a:xfrm>
          <a:prstGeom prst="rect">
            <a:avLst/>
          </a:prstGeom>
        </p:spPr>
      </p:pic>
      <p:pic>
        <p:nvPicPr>
          <p:cNvPr id="4" name="Picture 3"/>
          <p:cNvPicPr/>
          <p:nvPr/>
        </p:nvPicPr>
        <p:blipFill>
          <a:blip r:embed="rId5"/>
          <a:stretch>
            <a:fillRect/>
          </a:stretch>
        </p:blipFill>
        <p:spPr>
          <a:xfrm>
            <a:off x="827991" y="639503"/>
            <a:ext cx="2316480" cy="2679700"/>
          </a:xfrm>
          <a:prstGeom prst="rect">
            <a:avLst/>
          </a:prstGeom>
        </p:spPr>
      </p:pic>
      <p:sp>
        <p:nvSpPr>
          <p:cNvPr id="5" name="TextBox 4"/>
          <p:cNvSpPr txBox="1"/>
          <p:nvPr/>
        </p:nvSpPr>
        <p:spPr>
          <a:xfrm>
            <a:off x="3924079" y="684475"/>
            <a:ext cx="5715026" cy="954107"/>
          </a:xfrm>
          <a:prstGeom prst="rect">
            <a:avLst/>
          </a:prstGeom>
          <a:solidFill>
            <a:schemeClr val="accent6">
              <a:lumMod val="20000"/>
              <a:lumOff val="80000"/>
            </a:schemeClr>
          </a:solidFill>
        </p:spPr>
        <p:txBody>
          <a:bodyPr wrap="none" rtlCol="0">
            <a:spAutoFit/>
          </a:bodyPr>
          <a:lstStyle/>
          <a:p>
            <a:r>
              <a:rPr lang="en-US" sz="2800" dirty="0">
                <a:latin typeface="Aharoni" panose="02010803020104030203" pitchFamily="2" charset="-79"/>
                <a:cs typeface="Aharoni" panose="02010803020104030203" pitchFamily="2" charset="-79"/>
              </a:rPr>
              <a:t>Downloading/Importing Records</a:t>
            </a:r>
          </a:p>
          <a:p>
            <a:r>
              <a:rPr lang="en-US" sz="2800" dirty="0">
                <a:latin typeface="Aharoni" panose="02010803020104030203" pitchFamily="2" charset="-79"/>
                <a:cs typeface="Aharoni" panose="02010803020104030203" pitchFamily="2" charset="-79"/>
              </a:rPr>
              <a:t>Bulk Change Tool</a:t>
            </a:r>
          </a:p>
        </p:txBody>
      </p:sp>
    </p:spTree>
    <p:extLst>
      <p:ext uri="{BB962C8B-B14F-4D97-AF65-F5344CB8AC3E}">
        <p14:creationId xmlns:p14="http://schemas.microsoft.com/office/powerpoint/2010/main" val="112281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478" y="716592"/>
            <a:ext cx="6745575" cy="5039631"/>
          </a:xfrm>
          <a:prstGeom prst="rect">
            <a:avLst/>
          </a:prstGeom>
          <a:noFill/>
          <a:ln>
            <a:noFill/>
          </a:ln>
        </p:spPr>
      </p:pic>
      <p:sp>
        <p:nvSpPr>
          <p:cNvPr id="3" name="TextBox 2"/>
          <p:cNvSpPr txBox="1"/>
          <p:nvPr/>
        </p:nvSpPr>
        <p:spPr>
          <a:xfrm>
            <a:off x="7345181" y="1016395"/>
            <a:ext cx="4197246" cy="4339650"/>
          </a:xfrm>
          <a:prstGeom prst="rect">
            <a:avLst/>
          </a:prstGeom>
          <a:noFill/>
        </p:spPr>
        <p:txBody>
          <a:bodyPr wrap="square" rtlCol="0">
            <a:spAutoFit/>
          </a:bodyPr>
          <a:lstStyle/>
          <a:p>
            <a:r>
              <a:rPr lang="en-US" sz="2800" dirty="0">
                <a:solidFill>
                  <a:schemeClr val="accent5"/>
                </a:solidFill>
                <a:latin typeface="Lucida Sans" panose="020B0602030504020204" pitchFamily="34" charset="0"/>
              </a:rPr>
              <a:t>View a list of fields, codes and types of materials on the ATS site. </a:t>
            </a:r>
          </a:p>
          <a:p>
            <a:endParaRPr lang="en-US" sz="2800" dirty="0">
              <a:solidFill>
                <a:schemeClr val="accent5"/>
              </a:solidFill>
              <a:latin typeface="Lucida Sans" panose="020B0602030504020204" pitchFamily="34" charset="0"/>
            </a:endParaRPr>
          </a:p>
          <a:p>
            <a:r>
              <a:rPr lang="en-US" sz="2800" dirty="0">
                <a:solidFill>
                  <a:schemeClr val="accent5"/>
                </a:solidFill>
                <a:latin typeface="Lucida Sans" panose="020B0602030504020204" pitchFamily="34" charset="0"/>
              </a:rPr>
              <a:t>ATS</a:t>
            </a:r>
          </a:p>
          <a:p>
            <a:r>
              <a:rPr lang="en-US" sz="2800" dirty="0">
                <a:solidFill>
                  <a:schemeClr val="accent5"/>
                </a:solidFill>
                <a:latin typeface="Lucida Sans" panose="020B0602030504020204" pitchFamily="34" charset="0"/>
              </a:rPr>
              <a:t>Cataloging </a:t>
            </a:r>
          </a:p>
          <a:p>
            <a:r>
              <a:rPr lang="en-US" sz="2800" dirty="0">
                <a:solidFill>
                  <a:schemeClr val="accent5"/>
                </a:solidFill>
                <a:latin typeface="Lucida Sans" panose="020B0602030504020204" pitchFamily="34" charset="0"/>
              </a:rPr>
              <a:t>Tutorials &amp; Resources  Tips &amp; Tricks</a:t>
            </a:r>
          </a:p>
          <a:p>
            <a:endParaRPr lang="en-US" sz="2400" dirty="0">
              <a:solidFill>
                <a:srgbClr val="0070C0"/>
              </a:solidFill>
              <a:latin typeface="Lucida Sans" panose="020B0602030504020204" pitchFamily="34" charset="0"/>
            </a:endParaRPr>
          </a:p>
        </p:txBody>
      </p:sp>
      <p:sp>
        <p:nvSpPr>
          <p:cNvPr id="7" name="Arrow: Right 124"/>
          <p:cNvSpPr/>
          <p:nvPr/>
        </p:nvSpPr>
        <p:spPr>
          <a:xfrm>
            <a:off x="9443804" y="3767917"/>
            <a:ext cx="449704" cy="21535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Arrow: Right 124"/>
          <p:cNvSpPr/>
          <p:nvPr/>
        </p:nvSpPr>
        <p:spPr>
          <a:xfrm>
            <a:off x="11229893" y="4178465"/>
            <a:ext cx="449704" cy="21535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042801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1954" y="921024"/>
            <a:ext cx="1632819" cy="392159"/>
          </a:xfrm>
          <a:prstGeom prst="rect">
            <a:avLst/>
          </a:prstGeom>
          <a:ln>
            <a:solidFill>
              <a:srgbClr val="0070C0"/>
            </a:solidFill>
          </a:ln>
          <a:effectLst>
            <a:glow rad="63500">
              <a:schemeClr val="accent5">
                <a:satMod val="175000"/>
                <a:alpha val="40000"/>
              </a:schemeClr>
            </a:glow>
          </a:effectLst>
        </p:spPr>
        <p:txBody>
          <a:bodyPr wrap="none">
            <a:spAutoFit/>
          </a:bodyPr>
          <a:lstStyle/>
          <a:p>
            <a:pPr>
              <a:lnSpc>
                <a:spcPct val="115000"/>
              </a:lnSpc>
            </a:pPr>
            <a:r>
              <a:rPr lang="en-US"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Fiction Records</a:t>
            </a:r>
            <a:endParaRPr lang="en-US" sz="16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040795" y="1363295"/>
            <a:ext cx="2392771" cy="392159"/>
          </a:xfrm>
          <a:prstGeom prst="rect">
            <a:avLst/>
          </a:prstGeom>
          <a:ln>
            <a:solidFill>
              <a:srgbClr val="0070C0"/>
            </a:solidFill>
          </a:ln>
          <a:effectLst>
            <a:glow rad="63500">
              <a:schemeClr val="accent5">
                <a:satMod val="175000"/>
                <a:alpha val="40000"/>
              </a:schemeClr>
            </a:glow>
          </a:effectLst>
        </p:spPr>
        <p:txBody>
          <a:bodyPr wrap="none">
            <a:spAutoFit/>
          </a:bodyPr>
          <a:lstStyle/>
          <a:p>
            <a:pPr>
              <a:lnSpc>
                <a:spcPct val="115000"/>
              </a:lnSpc>
            </a:pPr>
            <a:r>
              <a:rPr lang="en-US"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Blanket Classic Records</a:t>
            </a:r>
            <a:endParaRPr lang="en-US" sz="16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4151204" y="434714"/>
            <a:ext cx="3889591" cy="584775"/>
          </a:xfrm>
          <a:prstGeom prst="rect">
            <a:avLst/>
          </a:prstGeom>
          <a:noFill/>
          <a:ln>
            <a:solidFill>
              <a:srgbClr val="0066CC"/>
            </a:solidFill>
          </a:ln>
          <a:effectLst>
            <a:glow rad="63500">
              <a:schemeClr val="accent6">
                <a:satMod val="175000"/>
                <a:alpha val="40000"/>
              </a:schemeClr>
            </a:glow>
          </a:effectLst>
        </p:spPr>
        <p:txBody>
          <a:bodyPr wrap="none" rtlCol="0">
            <a:spAutoFit/>
          </a:bodyPr>
          <a:lstStyle/>
          <a:p>
            <a:r>
              <a:rPr lang="en-US" sz="3200" b="1" dirty="0">
                <a:solidFill>
                  <a:schemeClr val="accent5">
                    <a:lumMod val="50000"/>
                  </a:schemeClr>
                </a:solidFill>
              </a:rPr>
              <a:t>Cataloging Exceptions</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137" y="1574166"/>
            <a:ext cx="4353273" cy="4316968"/>
          </a:xfrm>
          <a:prstGeom prst="rect">
            <a:avLst/>
          </a:prstGeom>
          <a:noFill/>
          <a:ln>
            <a:noFill/>
          </a:ln>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9833" y="2128842"/>
            <a:ext cx="4472691" cy="3762291"/>
          </a:xfrm>
          <a:prstGeom prst="rect">
            <a:avLst/>
          </a:prstGeom>
          <a:noFill/>
          <a:ln>
            <a:noFill/>
          </a:ln>
        </p:spPr>
      </p:pic>
    </p:spTree>
    <p:extLst>
      <p:ext uri="{BB962C8B-B14F-4D97-AF65-F5344CB8AC3E}">
        <p14:creationId xmlns:p14="http://schemas.microsoft.com/office/powerpoint/2010/main" val="3033058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0989" y="803719"/>
            <a:ext cx="1294585" cy="392159"/>
          </a:xfrm>
          <a:prstGeom prst="rect">
            <a:avLst/>
          </a:prstGeom>
          <a:ln>
            <a:solidFill>
              <a:srgbClr val="0070C0"/>
            </a:solidFill>
          </a:ln>
          <a:effectLst>
            <a:glow rad="63500">
              <a:schemeClr val="accent5">
                <a:satMod val="175000"/>
                <a:alpha val="40000"/>
              </a:schemeClr>
            </a:glow>
          </a:effectLst>
        </p:spPr>
        <p:txBody>
          <a:bodyPr wrap="none">
            <a:spAutoFit/>
          </a:bodyPr>
          <a:lstStyle/>
          <a:p>
            <a:pPr>
              <a:lnSpc>
                <a:spcPct val="115000"/>
              </a:lnSpc>
            </a:pPr>
            <a:r>
              <a:rPr lang="en-US"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Set Records</a:t>
            </a:r>
            <a:endParaRPr lang="en-US" sz="16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438165" y="803719"/>
            <a:ext cx="2720168" cy="392159"/>
          </a:xfrm>
          <a:prstGeom prst="rect">
            <a:avLst/>
          </a:prstGeom>
          <a:ln>
            <a:solidFill>
              <a:srgbClr val="0070C0"/>
            </a:solidFill>
          </a:ln>
          <a:effectLst>
            <a:glow rad="63500">
              <a:schemeClr val="accent5">
                <a:satMod val="175000"/>
                <a:alpha val="40000"/>
              </a:schemeClr>
            </a:glow>
          </a:effectLst>
        </p:spPr>
        <p:txBody>
          <a:bodyPr wrap="none">
            <a:spAutoFit/>
          </a:bodyPr>
          <a:lstStyle/>
          <a:p>
            <a:pPr>
              <a:lnSpc>
                <a:spcPct val="115000"/>
              </a:lnSpc>
            </a:pPr>
            <a:r>
              <a:rPr lang="en-US" b="1" dirty="0">
                <a:latin typeface="Calibri" panose="020F0502020204030204" pitchFamily="34" charset="0"/>
                <a:ea typeface="Calibri" panose="020F0502020204030204" pitchFamily="34" charset="0"/>
                <a:cs typeface="Times New Roman" panose="02020603050405020304" pitchFamily="18" charset="0"/>
              </a:rPr>
              <a:t>Serial/Open-entry Records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469" y="1518939"/>
            <a:ext cx="4635010" cy="4087381"/>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7183" y="1518939"/>
            <a:ext cx="5100528" cy="4010770"/>
          </a:xfrm>
          <a:prstGeom prst="rect">
            <a:avLst/>
          </a:prstGeom>
          <a:noFill/>
          <a:ln>
            <a:noFill/>
          </a:ln>
        </p:spPr>
      </p:pic>
    </p:spTree>
    <p:extLst>
      <p:ext uri="{BB962C8B-B14F-4D97-AF65-F5344CB8AC3E}">
        <p14:creationId xmlns:p14="http://schemas.microsoft.com/office/powerpoint/2010/main" val="514221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6044" y="798185"/>
            <a:ext cx="3308663" cy="523220"/>
          </a:xfrm>
          <a:prstGeom prst="rect">
            <a:avLst/>
          </a:prstGeom>
        </p:spPr>
        <p:txBody>
          <a:bodyPr wrap="none">
            <a:spAutoFit/>
          </a:bodyPr>
          <a:lstStyle/>
          <a:p>
            <a:r>
              <a:rPr lang="en-US" sz="2800" b="1" i="1" spc="75"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CATALOGING DVDS</a:t>
            </a:r>
            <a:endParaRPr lang="en-US" sz="2800" i="1" spc="75"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516044" y="1635222"/>
            <a:ext cx="8122631" cy="3442994"/>
          </a:xfrm>
          <a:prstGeom prst="rect">
            <a:avLst/>
          </a:prstGeom>
        </p:spPr>
        <p:txBody>
          <a:bodyPr wrap="square">
            <a:spAutoFit/>
          </a:bodyPr>
          <a:lstStyle/>
          <a:p>
            <a:pPr marL="285750" marR="0" lvl="0" indent="-285750">
              <a:spcBef>
                <a:spcPts val="0"/>
              </a:spcBef>
              <a:spcAft>
                <a:spcPts val="0"/>
              </a:spcAft>
              <a:buSzPts val="1200"/>
              <a:buFont typeface="Wingdings" panose="05000000000000000000" pitchFamily="2" charset="2"/>
              <a:buChar char="q"/>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Look for a full record in </a:t>
            </a:r>
            <a:r>
              <a:rPr lang="en-US" dirty="0" err="1">
                <a:latin typeface="Calibri" panose="020F0502020204030204" pitchFamily="34" charset="0"/>
                <a:ea typeface="Calibri" panose="020F0502020204030204" pitchFamily="34" charset="0"/>
                <a:cs typeface="Times New Roman" panose="02020603050405020304" pitchFamily="18" charset="0"/>
              </a:rPr>
              <a:t>SkyRiver</a:t>
            </a:r>
            <a:r>
              <a:rPr lang="en-US" dirty="0">
                <a:latin typeface="Calibri" panose="020F0502020204030204" pitchFamily="34" charset="0"/>
                <a:ea typeface="Calibri" panose="020F0502020204030204" pitchFamily="34" charset="0"/>
                <a:cs typeface="Times New Roman" panose="02020603050405020304" pitchFamily="18" charset="0"/>
              </a:rPr>
              <a:t> or Z39.50. A full record will have authorized names, the title entered correctly, and 511, 521, 538, 546 fields, among others.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050" dirty="0">
                <a:latin typeface="Calibri" panose="020F0502020204030204" pitchFamily="34" charset="0"/>
                <a:ea typeface="Calibri" panose="020F0502020204030204" pitchFamily="34" charset="0"/>
                <a:cs typeface="Calibri" panose="020F0502020204030204" pitchFamily="34" charset="0"/>
              </a:rPr>
              <a:t> </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spcBef>
                <a:spcPts val="0"/>
              </a:spcBef>
              <a:spcAft>
                <a:spcPts val="0"/>
              </a:spcAft>
              <a:buSzPts val="1200"/>
              <a:buFont typeface="Wingdings" panose="05000000000000000000" pitchFamily="2" charset="2"/>
              <a:buChar char="q"/>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Do not change an AACR2 record to an RDA record. Simply accept the record in the format it has been cataloged in.	</a:t>
            </a:r>
          </a:p>
          <a:p>
            <a:pPr marR="0" lvl="0">
              <a:spcBef>
                <a:spcPts val="0"/>
              </a:spcBef>
              <a:spcAft>
                <a:spcPts val="0"/>
              </a:spcAft>
              <a:buSzPts val="1200"/>
              <a:tabLst>
                <a:tab pos="685800" algn="l"/>
              </a:tabLst>
            </a:pPr>
            <a:r>
              <a:rPr lang="en-US" sz="1050" dirty="0">
                <a:latin typeface="Calibri" panose="020F0502020204030204" pitchFamily="34" charset="0"/>
                <a:ea typeface="Calibri" panose="020F0502020204030204" pitchFamily="34" charset="0"/>
                <a:cs typeface="Calibri" panose="020F0502020204030204" pitchFamily="34" charset="0"/>
              </a:rPr>
              <a:t> </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spcBef>
                <a:spcPts val="0"/>
              </a:spcBef>
              <a:spcAft>
                <a:spcPts val="0"/>
              </a:spcAft>
              <a:buSzPts val="1200"/>
              <a:buFont typeface="Wingdings" panose="05000000000000000000" pitchFamily="2" charset="2"/>
              <a:buChar char="q"/>
              <a:tabLst>
                <a:tab pos="685800" algn="l"/>
              </a:tabLst>
            </a:pPr>
            <a:r>
              <a:rPr lang="en-US" dirty="0">
                <a:latin typeface="Calibri" panose="020F0502020204030204" pitchFamily="34" charset="0"/>
                <a:ea typeface="Calibri" panose="020F0502020204030204" pitchFamily="34" charset="0"/>
                <a:cs typeface="Times New Roman" panose="02020603050405020304" pitchFamily="18" charset="0"/>
              </a:rPr>
              <a:t>Add the 099 call# to the record: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buSzPts val="1200"/>
              <a:tabLst>
                <a:tab pos="457200" algn="l"/>
                <a:tab pos="914400" algn="l"/>
              </a:tabLst>
            </a:pPr>
            <a:r>
              <a:rPr lang="en-US" b="1" dirty="0">
                <a:latin typeface="Calibri" panose="020F0502020204030204" pitchFamily="34" charset="0"/>
                <a:ea typeface="Calibri" panose="020F0502020204030204" pitchFamily="34" charset="0"/>
                <a:cs typeface="Times New Roman" panose="02020603050405020304" pitchFamily="18" charset="0"/>
              </a:rPr>
              <a:t>Fiction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099</a:t>
            </a:r>
            <a:r>
              <a:rPr lang="en-US" sz="1100" dirty="0">
                <a:solidFill>
                  <a:srgbClr val="FF00FF"/>
                </a:solidFill>
                <a:latin typeface="Courier New" panose="02070309020205020404" pitchFamily="49" charset="0"/>
                <a:ea typeface="Calibri" panose="020F0502020204030204" pitchFamily="34" charset="0"/>
                <a:cs typeface="Times New Roman" panose="02020603050405020304" pitchFamily="18" charset="0"/>
              </a:rPr>
              <a:t>	</a:t>
            </a:r>
            <a:r>
              <a:rPr lang="en-US" sz="11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a:t>
            </a:r>
            <a:r>
              <a:rPr lang="en-US" sz="1100" dirty="0" err="1">
                <a:solidFill>
                  <a:srgbClr val="00A000"/>
                </a:solidFill>
                <a:latin typeface="Segoe UI" panose="020B0502040204020203" pitchFamily="34" charset="0"/>
                <a:ea typeface="Calibri" panose="020F0502020204030204" pitchFamily="34" charset="0"/>
                <a:cs typeface="Times New Roman" panose="02020603050405020304" pitchFamily="18" charset="0"/>
              </a:rPr>
              <a:t>a</a:t>
            </a:r>
            <a:r>
              <a:rPr lang="en-US" sz="1100" dirty="0" err="1">
                <a:latin typeface="Segoe UI" panose="020B0502040204020203" pitchFamily="34" charset="0"/>
                <a:ea typeface="Calibri" panose="020F0502020204030204" pitchFamily="34" charset="0"/>
                <a:cs typeface="Times New Roman" panose="02020603050405020304" pitchFamily="18" charset="0"/>
              </a:rPr>
              <a:t>Fiction</a:t>
            </a:r>
            <a:r>
              <a:rPr lang="en-US" sz="1100" dirty="0">
                <a:latin typeface="Segoe UI" panose="020B0502040204020203"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Calibri" panose="020F0502020204030204" pitchFamily="34" charset="0"/>
              </a:rPr>
              <a:t>Use 099 Fiction Macro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1">
              <a:spcBef>
                <a:spcPts val="0"/>
              </a:spcBef>
              <a:spcAft>
                <a:spcPts val="0"/>
              </a:spcAft>
              <a:buSzPts val="1200"/>
            </a:pPr>
            <a:r>
              <a:rPr lang="en-US" b="1" dirty="0">
                <a:latin typeface="Calibri" panose="020F0502020204030204" pitchFamily="34" charset="0"/>
                <a:ea typeface="Calibri" panose="020F0502020204030204" pitchFamily="34" charset="0"/>
                <a:cs typeface="Calibri" panose="020F0502020204030204" pitchFamily="34" charset="0"/>
              </a:rPr>
              <a:t>Nonfiction- 	</a:t>
            </a:r>
            <a:r>
              <a:rPr lang="en-US" sz="1100" dirty="0">
                <a:solidFill>
                  <a:srgbClr val="0000FF"/>
                </a:solidFill>
                <a:latin typeface="Courier New" panose="02070309020205020404" pitchFamily="49" charset="0"/>
                <a:ea typeface="Calibri" panose="020F0502020204030204" pitchFamily="34" charset="0"/>
                <a:cs typeface="Calibri" panose="020F0502020204030204" pitchFamily="34" charset="0"/>
              </a:rPr>
              <a:t>099	</a:t>
            </a:r>
            <a:r>
              <a:rPr lang="en-US" sz="1100" dirty="0">
                <a:solidFill>
                  <a:srgbClr val="00A000"/>
                </a:solidFill>
                <a:latin typeface="Segoe UI" panose="020B0502040204020203" pitchFamily="34" charset="0"/>
                <a:ea typeface="Calibri" panose="020F0502020204030204" pitchFamily="34" charset="0"/>
                <a:cs typeface="Calibri" panose="020F0502020204030204" pitchFamily="34" charset="0"/>
              </a:rPr>
              <a:t>‡a</a:t>
            </a:r>
            <a:r>
              <a:rPr lang="en-US" sz="1100" dirty="0">
                <a:latin typeface="Segoe UI" panose="020B0502040204020203" pitchFamily="34" charset="0"/>
                <a:ea typeface="Calibri" panose="020F0502020204030204" pitchFamily="34" charset="0"/>
                <a:cs typeface="Calibri" panose="020F0502020204030204" pitchFamily="34" charset="0"/>
              </a:rPr>
              <a:t>956.70443</a:t>
            </a:r>
            <a:r>
              <a:rPr lang="en-US" sz="1200" dirty="0">
                <a:latin typeface="Segoe UI" panose="020B0502040204020203" pitchFamily="34" charset="0"/>
                <a:ea typeface="Calibri" panose="020F0502020204030204" pitchFamily="34" charset="0"/>
                <a:cs typeface="Calibri" panose="020F0502020204030204" pitchFamily="34" charset="0"/>
              </a:rPr>
              <a:t> </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285750" indent="-285750">
              <a:buSzPts val="1200"/>
              <a:buFont typeface="Wingdings" panose="05000000000000000000" pitchFamily="2" charset="2"/>
              <a:buChar char="q"/>
            </a:pPr>
            <a:r>
              <a:rPr lang="en-US" dirty="0">
                <a:latin typeface="Calibri" panose="020F0502020204030204" pitchFamily="34" charset="0"/>
                <a:ea typeface="Calibri" panose="020F0502020204030204" pitchFamily="34" charset="0"/>
                <a:cs typeface="Calibri" panose="020F0502020204030204" pitchFamily="34" charset="0"/>
              </a:rPr>
              <a:t>Use the call# in the 082/092 field, and cut off 5 digits after the decimal.</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914400" marR="0">
              <a:spcBef>
                <a:spcPts val="0"/>
              </a:spcBef>
              <a:spcAft>
                <a:spcPts val="0"/>
              </a:spcAft>
            </a:pPr>
            <a:r>
              <a:rPr lang="en-US" sz="1050" dirty="0">
                <a:latin typeface="Calibri" panose="020F0502020204030204" pitchFamily="34" charset="0"/>
                <a:ea typeface="Calibri" panose="020F0502020204030204" pitchFamily="34" charset="0"/>
                <a:cs typeface="Calibri" panose="020F0502020204030204" pitchFamily="34" charset="0"/>
              </a:rPr>
              <a:t> </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285750" marR="114300" lvl="0" indent="-285750">
              <a:lnSpc>
                <a:spcPct val="115000"/>
              </a:lnSpc>
              <a:spcBef>
                <a:spcPts val="0"/>
              </a:spcBef>
              <a:spcAft>
                <a:spcPts val="1000"/>
              </a:spcAft>
              <a:buSzPts val="1200"/>
              <a:buFont typeface="Wingdings" panose="05000000000000000000" pitchFamily="2" charset="2"/>
              <a:buChar char="q"/>
              <a:tabLst>
                <a:tab pos="457200" algn="l"/>
                <a:tab pos="685800" algn="l"/>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Change ‘videodisc’ in the 300 field to ‘DVD’ or ‘DVDs’ for multiple discs: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tabLst>
                <a:tab pos="457200" algn="l"/>
                <a:tab pos="914400" algn="l"/>
              </a:tabLst>
            </a:pPr>
            <a:r>
              <a:rPr lang="en-US" sz="1200" dirty="0">
                <a:solidFill>
                  <a:srgbClr val="0000FF"/>
                </a:solidFill>
                <a:latin typeface="Courier New" panose="02070309020205020404" pitchFamily="49" charset="0"/>
                <a:ea typeface="Calibri" panose="020F0502020204030204" pitchFamily="34" charset="0"/>
                <a:cs typeface="Calibri" panose="020F0502020204030204" pitchFamily="34" charset="0"/>
              </a:rPr>
              <a:t>300 </a:t>
            </a:r>
            <a:r>
              <a:rPr lang="en-US" sz="1200" dirty="0">
                <a:solidFill>
                  <a:srgbClr val="00A000"/>
                </a:solidFill>
                <a:latin typeface="Segoe UI" panose="020B0502040204020203" pitchFamily="34" charset="0"/>
                <a:ea typeface="Calibri" panose="020F0502020204030204" pitchFamily="34" charset="0"/>
                <a:cs typeface="Calibri" panose="020F0502020204030204" pitchFamily="34" charset="0"/>
              </a:rPr>
              <a:t>‡a</a:t>
            </a:r>
            <a:r>
              <a:rPr lang="en-US" sz="1200" dirty="0">
                <a:latin typeface="Segoe UI" panose="020B0502040204020203" pitchFamily="34" charset="0"/>
                <a:ea typeface="Calibri" panose="020F0502020204030204" pitchFamily="34" charset="0"/>
                <a:cs typeface="Calibri" panose="020F0502020204030204" pitchFamily="34" charset="0"/>
              </a:rPr>
              <a:t>1 DVD (96 min.) :</a:t>
            </a:r>
            <a:r>
              <a:rPr lang="en-US" sz="1200" dirty="0">
                <a:solidFill>
                  <a:srgbClr val="00A000"/>
                </a:solidFill>
                <a:latin typeface="Segoe UI" panose="020B0502040204020203" pitchFamily="34" charset="0"/>
                <a:ea typeface="Calibri" panose="020F0502020204030204" pitchFamily="34" charset="0"/>
                <a:cs typeface="Calibri" panose="020F0502020204030204" pitchFamily="34" charset="0"/>
              </a:rPr>
              <a:t>‡</a:t>
            </a:r>
            <a:r>
              <a:rPr lang="en-US" sz="1200" dirty="0" err="1">
                <a:solidFill>
                  <a:srgbClr val="00A000"/>
                </a:solidFill>
                <a:latin typeface="Segoe UI" panose="020B0502040204020203" pitchFamily="34" charset="0"/>
                <a:ea typeface="Calibri" panose="020F0502020204030204" pitchFamily="34" charset="0"/>
                <a:cs typeface="Calibri" panose="020F0502020204030204" pitchFamily="34" charset="0"/>
              </a:rPr>
              <a:t>b</a:t>
            </a:r>
            <a:r>
              <a:rPr lang="en-US" sz="1200" dirty="0" err="1">
                <a:latin typeface="Segoe UI" panose="020B0502040204020203" pitchFamily="34" charset="0"/>
                <a:ea typeface="Calibri" panose="020F0502020204030204" pitchFamily="34" charset="0"/>
                <a:cs typeface="Calibri" panose="020F0502020204030204" pitchFamily="34" charset="0"/>
              </a:rPr>
              <a:t>sound</a:t>
            </a:r>
            <a:r>
              <a:rPr lang="en-US" sz="1200" dirty="0">
                <a:latin typeface="Segoe UI" panose="020B0502040204020203" pitchFamily="34" charset="0"/>
                <a:ea typeface="Calibri" panose="020F0502020204030204" pitchFamily="34" charset="0"/>
                <a:cs typeface="Calibri" panose="020F0502020204030204" pitchFamily="34" charset="0"/>
              </a:rPr>
              <a:t>, color ;</a:t>
            </a:r>
            <a:r>
              <a:rPr lang="en-US" sz="1200" dirty="0">
                <a:solidFill>
                  <a:srgbClr val="00A000"/>
                </a:solidFill>
                <a:latin typeface="Segoe UI" panose="020B0502040204020203" pitchFamily="34" charset="0"/>
                <a:ea typeface="Calibri" panose="020F0502020204030204" pitchFamily="34" charset="0"/>
                <a:cs typeface="Calibri" panose="020F0502020204030204" pitchFamily="34" charset="0"/>
              </a:rPr>
              <a:t>‡c</a:t>
            </a:r>
            <a:r>
              <a:rPr lang="en-US" sz="1200" dirty="0">
                <a:latin typeface="Segoe UI" panose="020B0502040204020203" pitchFamily="34" charset="0"/>
                <a:ea typeface="Calibri" panose="020F0502020204030204" pitchFamily="34" charset="0"/>
                <a:cs typeface="Calibri" panose="020F0502020204030204" pitchFamily="34" charset="0"/>
              </a:rPr>
              <a:t>4 3/4 in.</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0082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845" y="815071"/>
            <a:ext cx="7669968" cy="4201150"/>
          </a:xfrm>
          <a:prstGeom prst="rect">
            <a:avLst/>
          </a:prstGeom>
        </p:spPr>
        <p:txBody>
          <a:bodyPr wrap="square">
            <a:spAutoFit/>
          </a:bodyPr>
          <a:lstStyle/>
          <a:p>
            <a:pPr marR="0" lvl="0">
              <a:spcBef>
                <a:spcPts val="0"/>
              </a:spcBef>
              <a:spcAft>
                <a:spcPts val="0"/>
              </a:spcAft>
              <a:buSzPts val="1200"/>
              <a:tabLst>
                <a:tab pos="685800" algn="l"/>
              </a:tabLst>
            </a:pPr>
            <a:r>
              <a:rPr lang="en-US" sz="2400" b="1" dirty="0">
                <a:solidFill>
                  <a:srgbClr val="0066CC"/>
                </a:solidFill>
                <a:latin typeface="Calibri" panose="020F0502020204030204" pitchFamily="34" charset="0"/>
                <a:ea typeface="Calibri" panose="020F0502020204030204" pitchFamily="34" charset="0"/>
                <a:cs typeface="Times New Roman" panose="02020603050405020304" pitchFamily="18" charset="0"/>
              </a:rPr>
              <a:t>If the record is RDA, leave the 336-380 and 7XX RDA fields as they appear, but remove the partial 100 field of one of the actors: </a:t>
            </a:r>
          </a:p>
          <a:p>
            <a:pPr marR="0" lvl="0">
              <a:spcBef>
                <a:spcPts val="0"/>
              </a:spcBef>
              <a:spcAft>
                <a:spcPts val="0"/>
              </a:spcAft>
              <a:buSzPts val="1200"/>
              <a:tabLst>
                <a:tab pos="685800" algn="l"/>
              </a:tabLst>
            </a:pPr>
            <a:endParaRPr lang="en-US" sz="2000" b="1" dirty="0">
              <a:solidFill>
                <a:srgbClr val="0066CC"/>
              </a:solidFill>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tabLst>
                <a:tab pos="457200" algn="l"/>
                <a:tab pos="914400" algn="l"/>
              </a:tabLst>
            </a:pPr>
            <a:r>
              <a:rPr lang="en-US" sz="1400"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336</a:t>
            </a:r>
            <a:r>
              <a:rPr lang="en-US" sz="1400" dirty="0">
                <a:solidFill>
                  <a:srgbClr val="FF00FF"/>
                </a:solidFill>
                <a:latin typeface="Courier New" panose="02070309020205020404" pitchFamily="49" charset="0"/>
                <a:ea typeface="Calibri" panose="020F0502020204030204" pitchFamily="34" charset="0"/>
                <a:cs typeface="Times New Roman" panose="02020603050405020304" pitchFamily="18" charset="0"/>
              </a:rPr>
              <a:t> 	</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a:t>
            </a:r>
            <a:r>
              <a:rPr lang="en-US" sz="1400" dirty="0" err="1">
                <a:solidFill>
                  <a:srgbClr val="00A000"/>
                </a:solidFill>
                <a:latin typeface="Segoe UI" panose="020B0502040204020203" pitchFamily="34" charset="0"/>
                <a:ea typeface="Calibri" panose="020F0502020204030204" pitchFamily="34" charset="0"/>
                <a:cs typeface="Times New Roman" panose="02020603050405020304" pitchFamily="18" charset="0"/>
              </a:rPr>
              <a:t>a</a:t>
            </a:r>
            <a:r>
              <a:rPr lang="en-US" sz="1400" dirty="0" err="1">
                <a:latin typeface="Segoe UI" panose="020B0502040204020203" pitchFamily="34" charset="0"/>
                <a:ea typeface="Calibri" panose="020F0502020204030204" pitchFamily="34" charset="0"/>
                <a:cs typeface="Times New Roman" panose="02020603050405020304" pitchFamily="18" charset="0"/>
              </a:rPr>
              <a:t>two</a:t>
            </a:r>
            <a:r>
              <a:rPr lang="en-US" sz="1400" dirty="0">
                <a:latin typeface="Segoe UI" panose="020B0502040204020203" pitchFamily="34" charset="0"/>
                <a:ea typeface="Calibri" panose="020F0502020204030204" pitchFamily="34" charset="0"/>
                <a:cs typeface="Times New Roman" panose="02020603050405020304" pitchFamily="18" charset="0"/>
              </a:rPr>
              <a:t>-dimensional moving image</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‡2</a:t>
            </a:r>
            <a:r>
              <a:rPr lang="en-US" sz="1400" dirty="0">
                <a:latin typeface="Segoe UI" panose="020B0502040204020203" pitchFamily="34" charset="0"/>
                <a:ea typeface="Calibri" panose="020F0502020204030204" pitchFamily="34" charset="0"/>
                <a:cs typeface="Times New Roman" panose="02020603050405020304" pitchFamily="18" charset="0"/>
              </a:rPr>
              <a:t>rdacontent.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tabLst>
                <a:tab pos="457200" algn="l"/>
                <a:tab pos="914400" algn="l"/>
              </a:tabLst>
            </a:pPr>
            <a:r>
              <a:rPr lang="en-US" sz="1400"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337</a:t>
            </a:r>
            <a:r>
              <a:rPr lang="en-US" sz="1400" dirty="0">
                <a:solidFill>
                  <a:srgbClr val="FF00FF"/>
                </a:solidFill>
                <a:latin typeface="Courier New" panose="02070309020205020404" pitchFamily="49" charset="0"/>
                <a:ea typeface="Calibri" panose="020F0502020204030204" pitchFamily="34" charset="0"/>
                <a:cs typeface="Times New Roman" panose="02020603050405020304" pitchFamily="18" charset="0"/>
              </a:rPr>
              <a:t> 	</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‡a</a:t>
            </a:r>
            <a:r>
              <a:rPr lang="en-US" sz="1400" dirty="0">
                <a:latin typeface="Segoe UI" panose="020B0502040204020203" pitchFamily="34" charset="0"/>
                <a:ea typeface="Calibri" panose="020F0502020204030204" pitchFamily="34" charset="0"/>
                <a:cs typeface="Times New Roman" panose="02020603050405020304" pitchFamily="18" charset="0"/>
              </a:rPr>
              <a:t>video</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‡2</a:t>
            </a:r>
            <a:r>
              <a:rPr lang="en-US" sz="1400" dirty="0">
                <a:latin typeface="Segoe UI" panose="020B0502040204020203" pitchFamily="34" charset="0"/>
                <a:ea typeface="Calibri" panose="020F0502020204030204" pitchFamily="34" charset="0"/>
                <a:cs typeface="Times New Roman" panose="02020603050405020304" pitchFamily="18" charset="0"/>
              </a:rPr>
              <a:t>rdamedia.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15000"/>
              </a:lnSpc>
              <a:spcBef>
                <a:spcPts val="0"/>
              </a:spcBef>
              <a:spcAft>
                <a:spcPts val="0"/>
              </a:spcAft>
              <a:tabLst>
                <a:tab pos="457200" algn="l"/>
                <a:tab pos="914400" algn="l"/>
              </a:tabLst>
            </a:pPr>
            <a:r>
              <a:rPr lang="en-US" sz="1400"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338 	</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‡a</a:t>
            </a:r>
            <a:r>
              <a:rPr lang="en-US" sz="1400" dirty="0">
                <a:latin typeface="Segoe UI" panose="020B0502040204020203" pitchFamily="34" charset="0"/>
                <a:ea typeface="Calibri" panose="020F0502020204030204" pitchFamily="34" charset="0"/>
                <a:cs typeface="Times New Roman" panose="02020603050405020304" pitchFamily="18" charset="0"/>
              </a:rPr>
              <a:t>videodisc</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‡2</a:t>
            </a:r>
            <a:r>
              <a:rPr lang="en-US" sz="1400" dirty="0">
                <a:latin typeface="Segoe UI" panose="020B0502040204020203" pitchFamily="34" charset="0"/>
                <a:ea typeface="Calibri" panose="020F0502020204030204" pitchFamily="34" charset="0"/>
                <a:cs typeface="Times New Roman" panose="02020603050405020304" pitchFamily="18" charset="0"/>
              </a:rPr>
              <a:t>rdacarrier.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828800" marR="0" indent="-914400">
              <a:lnSpc>
                <a:spcPct val="115000"/>
              </a:lnSpc>
              <a:spcBef>
                <a:spcPts val="0"/>
              </a:spcBef>
              <a:spcAft>
                <a:spcPts val="0"/>
              </a:spcAft>
              <a:tabLst>
                <a:tab pos="457200" algn="l"/>
                <a:tab pos="914400" algn="l"/>
              </a:tabLst>
            </a:pPr>
            <a:r>
              <a:rPr lang="en-US" sz="1400"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340     </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‡b</a:t>
            </a:r>
            <a:r>
              <a:rPr lang="en-US" sz="1400" dirty="0">
                <a:latin typeface="Segoe UI" panose="020B0502040204020203" pitchFamily="34" charset="0"/>
                <a:ea typeface="Calibri" panose="020F0502020204030204" pitchFamily="34" charset="0"/>
                <a:cs typeface="Times New Roman" panose="02020603050405020304" pitchFamily="18" charset="0"/>
              </a:rPr>
              <a:t>4 3/4 in.</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‡2</a:t>
            </a:r>
            <a:r>
              <a:rPr lang="en-US" sz="1400" dirty="0">
                <a:latin typeface="Segoe UI" panose="020B0502040204020203" pitchFamily="34" charset="0"/>
                <a:ea typeface="Calibri" panose="020F0502020204030204" pitchFamily="34" charset="0"/>
                <a:cs typeface="Times New Roman" panose="02020603050405020304" pitchFamily="18" charset="0"/>
              </a:rPr>
              <a:t>rda.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828800" marR="0" indent="-914400">
              <a:lnSpc>
                <a:spcPct val="115000"/>
              </a:lnSpc>
              <a:spcBef>
                <a:spcPts val="0"/>
              </a:spcBef>
              <a:spcAft>
                <a:spcPts val="0"/>
              </a:spcAft>
              <a:tabLst>
                <a:tab pos="457200" algn="l"/>
                <a:tab pos="914400" algn="l"/>
              </a:tabLst>
            </a:pPr>
            <a:r>
              <a:rPr lang="en-US" sz="1400"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344     </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a:t>
            </a:r>
            <a:r>
              <a:rPr lang="en-US" sz="1400" dirty="0" err="1">
                <a:solidFill>
                  <a:srgbClr val="00A000"/>
                </a:solidFill>
                <a:latin typeface="Segoe UI" panose="020B0502040204020203" pitchFamily="34" charset="0"/>
                <a:ea typeface="Calibri" panose="020F0502020204030204" pitchFamily="34" charset="0"/>
                <a:cs typeface="Times New Roman" panose="02020603050405020304" pitchFamily="18" charset="0"/>
              </a:rPr>
              <a:t>a</a:t>
            </a:r>
            <a:r>
              <a:rPr lang="en-US" sz="1400" dirty="0" err="1">
                <a:latin typeface="Segoe UI" panose="020B0502040204020203" pitchFamily="34" charset="0"/>
                <a:ea typeface="Calibri" panose="020F0502020204030204" pitchFamily="34" charset="0"/>
                <a:cs typeface="Times New Roman" panose="02020603050405020304" pitchFamily="18" charset="0"/>
              </a:rPr>
              <a:t>digital</a:t>
            </a:r>
            <a:r>
              <a:rPr lang="en-US" sz="1400" dirty="0" err="1">
                <a:solidFill>
                  <a:srgbClr val="00A000"/>
                </a:solidFill>
                <a:latin typeface="Segoe UI" panose="020B0502040204020203" pitchFamily="34" charset="0"/>
                <a:ea typeface="Calibri" panose="020F0502020204030204" pitchFamily="34" charset="0"/>
                <a:cs typeface="Times New Roman" panose="02020603050405020304" pitchFamily="18" charset="0"/>
              </a:rPr>
              <a:t>‡b</a:t>
            </a:r>
            <a:r>
              <a:rPr lang="en-US" sz="1400" dirty="0" err="1">
                <a:latin typeface="Segoe UI" panose="020B0502040204020203" pitchFamily="34" charset="0"/>
                <a:ea typeface="Calibri" panose="020F0502020204030204" pitchFamily="34" charset="0"/>
                <a:cs typeface="Times New Roman" panose="02020603050405020304" pitchFamily="18" charset="0"/>
              </a:rPr>
              <a:t>optical</a:t>
            </a:r>
            <a:r>
              <a:rPr lang="en-US" sz="1400" dirty="0" err="1">
                <a:solidFill>
                  <a:srgbClr val="00A000"/>
                </a:solidFill>
                <a:latin typeface="Segoe UI" panose="020B0502040204020203" pitchFamily="34" charset="0"/>
                <a:ea typeface="Calibri" panose="020F0502020204030204" pitchFamily="34" charset="0"/>
                <a:cs typeface="Times New Roman" panose="02020603050405020304" pitchFamily="18" charset="0"/>
              </a:rPr>
              <a:t>‡g</a:t>
            </a:r>
            <a:r>
              <a:rPr lang="en-US" sz="1400" dirty="0" err="1">
                <a:latin typeface="Segoe UI" panose="020B0502040204020203" pitchFamily="34" charset="0"/>
                <a:ea typeface="Calibri" panose="020F0502020204030204" pitchFamily="34" charset="0"/>
                <a:cs typeface="Times New Roman" panose="02020603050405020304" pitchFamily="18" charset="0"/>
              </a:rPr>
              <a:t>surround</a:t>
            </a:r>
            <a:r>
              <a:rPr lang="en-US" sz="1400" dirty="0" err="1">
                <a:solidFill>
                  <a:srgbClr val="00A000"/>
                </a:solidFill>
                <a:latin typeface="Segoe UI" panose="020B0502040204020203" pitchFamily="34" charset="0"/>
                <a:ea typeface="Calibri" panose="020F0502020204030204" pitchFamily="34" charset="0"/>
                <a:cs typeface="Times New Roman" panose="02020603050405020304" pitchFamily="18" charset="0"/>
              </a:rPr>
              <a:t>‡h</a:t>
            </a:r>
            <a:r>
              <a:rPr lang="en-US" sz="1400" dirty="0" err="1">
                <a:latin typeface="Segoe UI" panose="020B0502040204020203" pitchFamily="34" charset="0"/>
                <a:ea typeface="Calibri" panose="020F0502020204030204" pitchFamily="34" charset="0"/>
                <a:cs typeface="Times New Roman" panose="02020603050405020304" pitchFamily="18" charset="0"/>
              </a:rPr>
              <a:t>Dolby</a:t>
            </a:r>
            <a:r>
              <a:rPr lang="en-US" sz="1400" dirty="0">
                <a:latin typeface="Segoe UI" panose="020B0502040204020203" pitchFamily="34" charset="0"/>
                <a:ea typeface="Calibri" panose="020F0502020204030204" pitchFamily="34" charset="0"/>
                <a:cs typeface="Times New Roman" panose="02020603050405020304" pitchFamily="18" charset="0"/>
              </a:rPr>
              <a:t> digital 5.1</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‡2</a:t>
            </a:r>
            <a:r>
              <a:rPr lang="en-US" sz="1400" dirty="0">
                <a:latin typeface="Segoe UI" panose="020B0502040204020203" pitchFamily="34" charset="0"/>
                <a:ea typeface="Calibri" panose="020F0502020204030204" pitchFamily="34" charset="0"/>
                <a:cs typeface="Times New Roman" panose="02020603050405020304" pitchFamily="18" charset="0"/>
              </a:rPr>
              <a:t>rda.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828800" marR="0" indent="-914400">
              <a:lnSpc>
                <a:spcPct val="115000"/>
              </a:lnSpc>
              <a:spcBef>
                <a:spcPts val="0"/>
              </a:spcBef>
              <a:spcAft>
                <a:spcPts val="0"/>
              </a:spcAft>
              <a:tabLst>
                <a:tab pos="457200" algn="l"/>
                <a:tab pos="914400" algn="l"/>
              </a:tabLst>
            </a:pPr>
            <a:r>
              <a:rPr lang="en-US" sz="1400"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345     </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a:t>
            </a:r>
            <a:r>
              <a:rPr lang="en-US" sz="1400" dirty="0" err="1">
                <a:solidFill>
                  <a:srgbClr val="00A000"/>
                </a:solidFill>
                <a:latin typeface="Segoe UI" panose="020B0502040204020203" pitchFamily="34" charset="0"/>
                <a:ea typeface="Calibri" panose="020F0502020204030204" pitchFamily="34" charset="0"/>
                <a:cs typeface="Times New Roman" panose="02020603050405020304" pitchFamily="18" charset="0"/>
              </a:rPr>
              <a:t>a</a:t>
            </a:r>
            <a:r>
              <a:rPr lang="en-US" sz="1400" dirty="0" err="1">
                <a:latin typeface="Segoe UI" panose="020B0502040204020203" pitchFamily="34" charset="0"/>
                <a:ea typeface="Calibri" panose="020F0502020204030204" pitchFamily="34" charset="0"/>
                <a:cs typeface="Times New Roman" panose="02020603050405020304" pitchFamily="18" charset="0"/>
              </a:rPr>
              <a:t>widescreen</a:t>
            </a:r>
            <a:r>
              <a:rPr lang="en-US" sz="1400" dirty="0">
                <a:latin typeface="Segoe UI" panose="020B0502040204020203" pitchFamily="34" charset="0"/>
                <a:ea typeface="Calibri" panose="020F0502020204030204" pitchFamily="34" charset="0"/>
                <a:cs typeface="Times New Roman" panose="02020603050405020304" pitchFamily="18" charset="0"/>
              </a:rPr>
              <a:t> (1.78:1)</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‡b</a:t>
            </a:r>
            <a:r>
              <a:rPr lang="en-US" sz="1400" dirty="0">
                <a:latin typeface="Segoe UI" panose="020B0502040204020203" pitchFamily="34" charset="0"/>
                <a:ea typeface="Calibri" panose="020F0502020204030204" pitchFamily="34" charset="0"/>
                <a:cs typeface="Times New Roman" panose="02020603050405020304" pitchFamily="18" charset="0"/>
              </a:rPr>
              <a:t>24 fps</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‡2</a:t>
            </a:r>
            <a:r>
              <a:rPr lang="en-US" sz="1400" dirty="0">
                <a:latin typeface="Segoe UI" panose="020B0502040204020203" pitchFamily="34" charset="0"/>
                <a:ea typeface="Calibri" panose="020F0502020204030204" pitchFamily="34" charset="0"/>
                <a:cs typeface="Times New Roman" panose="02020603050405020304" pitchFamily="18" charset="0"/>
              </a:rPr>
              <a:t>rda.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828800" marR="0" indent="-914400">
              <a:lnSpc>
                <a:spcPct val="115000"/>
              </a:lnSpc>
              <a:spcBef>
                <a:spcPts val="0"/>
              </a:spcBef>
              <a:spcAft>
                <a:spcPts val="0"/>
              </a:spcAft>
              <a:tabLst>
                <a:tab pos="457200" algn="l"/>
                <a:tab pos="914400" algn="l"/>
              </a:tabLst>
            </a:pPr>
            <a:r>
              <a:rPr lang="en-US" sz="1400"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346     </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‡b</a:t>
            </a:r>
            <a:r>
              <a:rPr lang="en-US" sz="1400" dirty="0">
                <a:latin typeface="Segoe UI" panose="020B0502040204020203" pitchFamily="34" charset="0"/>
                <a:ea typeface="Calibri" panose="020F0502020204030204" pitchFamily="34" charset="0"/>
                <a:cs typeface="Times New Roman" panose="02020603050405020304" pitchFamily="18" charset="0"/>
              </a:rPr>
              <a:t>NTSC</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‡2</a:t>
            </a:r>
            <a:r>
              <a:rPr lang="en-US" sz="1400" dirty="0">
                <a:latin typeface="Segoe UI" panose="020B0502040204020203" pitchFamily="34" charset="0"/>
                <a:ea typeface="Calibri" panose="020F0502020204030204" pitchFamily="34" charset="0"/>
                <a:cs typeface="Times New Roman" panose="02020603050405020304" pitchFamily="18" charset="0"/>
              </a:rPr>
              <a:t>rda.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828800" marR="0" indent="-914400">
              <a:lnSpc>
                <a:spcPct val="115000"/>
              </a:lnSpc>
              <a:spcBef>
                <a:spcPts val="0"/>
              </a:spcBef>
              <a:spcAft>
                <a:spcPts val="0"/>
              </a:spcAft>
              <a:tabLst>
                <a:tab pos="457200" algn="l"/>
                <a:tab pos="914400" algn="l"/>
              </a:tabLst>
            </a:pPr>
            <a:r>
              <a:rPr lang="en-US" sz="1400"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347     </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a:t>
            </a:r>
            <a:r>
              <a:rPr lang="en-US" sz="1400" dirty="0" err="1">
                <a:solidFill>
                  <a:srgbClr val="00A000"/>
                </a:solidFill>
                <a:latin typeface="Segoe UI" panose="020B0502040204020203" pitchFamily="34" charset="0"/>
                <a:ea typeface="Calibri" panose="020F0502020204030204" pitchFamily="34" charset="0"/>
                <a:cs typeface="Times New Roman" panose="02020603050405020304" pitchFamily="18" charset="0"/>
              </a:rPr>
              <a:t>a</a:t>
            </a:r>
            <a:r>
              <a:rPr lang="en-US" sz="1400" dirty="0" err="1">
                <a:latin typeface="Segoe UI" panose="020B0502040204020203" pitchFamily="34" charset="0"/>
                <a:ea typeface="Calibri" panose="020F0502020204030204" pitchFamily="34" charset="0"/>
                <a:cs typeface="Times New Roman" panose="02020603050405020304" pitchFamily="18" charset="0"/>
              </a:rPr>
              <a:t>video</a:t>
            </a:r>
            <a:r>
              <a:rPr lang="en-US" sz="1400" dirty="0">
                <a:latin typeface="Segoe UI" panose="020B0502040204020203" pitchFamily="34" charset="0"/>
                <a:ea typeface="Calibri" panose="020F0502020204030204" pitchFamily="34" charset="0"/>
                <a:cs typeface="Times New Roman" panose="02020603050405020304" pitchFamily="18" charset="0"/>
              </a:rPr>
              <a:t> </a:t>
            </a:r>
            <a:r>
              <a:rPr lang="en-US" sz="1400" dirty="0" err="1">
                <a:latin typeface="Segoe UI" panose="020B0502040204020203" pitchFamily="34" charset="0"/>
                <a:ea typeface="Calibri" panose="020F0502020204030204" pitchFamily="34" charset="0"/>
                <a:cs typeface="Times New Roman" panose="02020603050405020304" pitchFamily="18" charset="0"/>
              </a:rPr>
              <a:t>file</a:t>
            </a:r>
            <a:r>
              <a:rPr lang="en-US" sz="1400" dirty="0" err="1">
                <a:solidFill>
                  <a:srgbClr val="00A000"/>
                </a:solidFill>
                <a:latin typeface="Segoe UI" panose="020B0502040204020203" pitchFamily="34" charset="0"/>
                <a:ea typeface="Calibri" panose="020F0502020204030204" pitchFamily="34" charset="0"/>
                <a:cs typeface="Times New Roman" panose="02020603050405020304" pitchFamily="18" charset="0"/>
              </a:rPr>
              <a:t>‡b</a:t>
            </a:r>
            <a:r>
              <a:rPr lang="en-US" sz="1400" dirty="0" err="1">
                <a:latin typeface="Segoe UI" panose="020B0502040204020203" pitchFamily="34" charset="0"/>
                <a:ea typeface="Calibri" panose="020F0502020204030204" pitchFamily="34" charset="0"/>
                <a:cs typeface="Times New Roman" panose="02020603050405020304" pitchFamily="18" charset="0"/>
              </a:rPr>
              <a:t>DVD</a:t>
            </a:r>
            <a:r>
              <a:rPr lang="en-US" sz="1400" dirty="0">
                <a:latin typeface="Segoe UI" panose="020B0502040204020203" pitchFamily="34" charset="0"/>
                <a:ea typeface="Calibri" panose="020F0502020204030204" pitchFamily="34" charset="0"/>
                <a:cs typeface="Times New Roman" panose="02020603050405020304" pitchFamily="18" charset="0"/>
              </a:rPr>
              <a:t> </a:t>
            </a:r>
            <a:r>
              <a:rPr lang="en-US" sz="1400" dirty="0" err="1">
                <a:latin typeface="Segoe UI" panose="020B0502040204020203" pitchFamily="34" charset="0"/>
                <a:ea typeface="Calibri" panose="020F0502020204030204" pitchFamily="34" charset="0"/>
                <a:cs typeface="Times New Roman" panose="02020603050405020304" pitchFamily="18" charset="0"/>
              </a:rPr>
              <a:t>video</a:t>
            </a:r>
            <a:r>
              <a:rPr lang="en-US" sz="1400" dirty="0" err="1">
                <a:solidFill>
                  <a:srgbClr val="00A000"/>
                </a:solidFill>
                <a:latin typeface="Segoe UI" panose="020B0502040204020203" pitchFamily="34" charset="0"/>
                <a:ea typeface="Calibri" panose="020F0502020204030204" pitchFamily="34" charset="0"/>
                <a:cs typeface="Times New Roman" panose="02020603050405020304" pitchFamily="18" charset="0"/>
              </a:rPr>
              <a:t>‡e</a:t>
            </a:r>
            <a:r>
              <a:rPr lang="en-US" sz="1400" dirty="0" err="1">
                <a:latin typeface="Segoe UI" panose="020B0502040204020203" pitchFamily="34" charset="0"/>
                <a:ea typeface="Calibri" panose="020F0502020204030204" pitchFamily="34" charset="0"/>
                <a:cs typeface="Times New Roman" panose="02020603050405020304" pitchFamily="18" charset="0"/>
              </a:rPr>
              <a:t>region</a:t>
            </a:r>
            <a:r>
              <a:rPr lang="en-US" sz="1400" dirty="0">
                <a:latin typeface="Segoe UI" panose="020B0502040204020203" pitchFamily="34" charset="0"/>
                <a:ea typeface="Calibri" panose="020F0502020204030204" pitchFamily="34" charset="0"/>
                <a:cs typeface="Times New Roman" panose="02020603050405020304" pitchFamily="18" charset="0"/>
              </a:rPr>
              <a:t> 1</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‡2</a:t>
            </a:r>
            <a:r>
              <a:rPr lang="en-US" sz="1400" dirty="0">
                <a:latin typeface="Segoe UI" panose="020B0502040204020203" pitchFamily="34" charset="0"/>
                <a:ea typeface="Calibri" panose="020F0502020204030204" pitchFamily="34" charset="0"/>
                <a:cs typeface="Times New Roman" panose="02020603050405020304" pitchFamily="18" charset="0"/>
              </a:rPr>
              <a:t>rda.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1400"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380</a:t>
            </a:r>
            <a:r>
              <a:rPr lang="en-US" sz="1400" dirty="0">
                <a:latin typeface="Courier New" panose="02070309020205020404" pitchFamily="49" charset="0"/>
                <a:ea typeface="Calibri" panose="020F0502020204030204" pitchFamily="34" charset="0"/>
                <a:cs typeface="Times New Roman" panose="02020603050405020304" pitchFamily="18" charset="0"/>
              </a:rPr>
              <a:t>	</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a:t>
            </a:r>
            <a:r>
              <a:rPr lang="en-US" sz="1400" dirty="0" err="1">
                <a:solidFill>
                  <a:srgbClr val="00A000"/>
                </a:solidFill>
                <a:latin typeface="Segoe UI" panose="020B0502040204020203" pitchFamily="34" charset="0"/>
                <a:ea typeface="Calibri" panose="020F0502020204030204" pitchFamily="34" charset="0"/>
                <a:cs typeface="Times New Roman" panose="02020603050405020304" pitchFamily="18" charset="0"/>
              </a:rPr>
              <a:t>a</a:t>
            </a:r>
            <a:r>
              <a:rPr lang="en-US" sz="1400" dirty="0" err="1">
                <a:latin typeface="Segoe UI" panose="020B0502040204020203" pitchFamily="34" charset="0"/>
                <a:ea typeface="Calibri" panose="020F0502020204030204" pitchFamily="34" charset="0"/>
                <a:cs typeface="Times New Roman" panose="02020603050405020304" pitchFamily="18" charset="0"/>
              </a:rPr>
              <a:t>Motion</a:t>
            </a:r>
            <a:r>
              <a:rPr lang="en-US" sz="1400" dirty="0">
                <a:latin typeface="Segoe UI" panose="020B0502040204020203" pitchFamily="34" charset="0"/>
                <a:ea typeface="Calibri" panose="020F0502020204030204" pitchFamily="34" charset="0"/>
                <a:cs typeface="Times New Roman" panose="02020603050405020304" pitchFamily="18" charset="0"/>
              </a:rPr>
              <a:t> picture.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828800" marR="0" indent="-914400">
              <a:lnSpc>
                <a:spcPct val="115000"/>
              </a:lnSpc>
              <a:spcBef>
                <a:spcPts val="0"/>
              </a:spcBef>
              <a:spcAft>
                <a:spcPts val="0"/>
              </a:spcAft>
              <a:tabLst>
                <a:tab pos="457200" algn="l"/>
                <a:tab pos="914400" algn="l"/>
              </a:tabLst>
            </a:pPr>
            <a:r>
              <a:rPr lang="en-US" sz="1400"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730     </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a:t>
            </a:r>
            <a:r>
              <a:rPr lang="en-US" sz="1400" dirty="0" err="1">
                <a:solidFill>
                  <a:srgbClr val="00A000"/>
                </a:solidFill>
                <a:latin typeface="Segoe UI" panose="020B0502040204020203" pitchFamily="34" charset="0"/>
                <a:ea typeface="Calibri" panose="020F0502020204030204" pitchFamily="34" charset="0"/>
                <a:cs typeface="Times New Roman" panose="02020603050405020304" pitchFamily="18" charset="0"/>
              </a:rPr>
              <a:t>i</a:t>
            </a:r>
            <a:r>
              <a:rPr lang="en-US" sz="1400" dirty="0" err="1">
                <a:latin typeface="Segoe UI" panose="020B0502040204020203" pitchFamily="34" charset="0"/>
                <a:ea typeface="Calibri" panose="020F0502020204030204" pitchFamily="34" charset="0"/>
                <a:cs typeface="Times New Roman" panose="02020603050405020304" pitchFamily="18" charset="0"/>
              </a:rPr>
              <a:t>Container</a:t>
            </a:r>
            <a:r>
              <a:rPr lang="en-US" sz="1400" dirty="0">
                <a:latin typeface="Segoe UI" panose="020B0502040204020203" pitchFamily="34" charset="0"/>
                <a:ea typeface="Calibri" panose="020F0502020204030204" pitchFamily="34" charset="0"/>
                <a:cs typeface="Times New Roman" panose="02020603050405020304" pitchFamily="18" charset="0"/>
              </a:rPr>
              <a:t> of (work):</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a:t>
            </a:r>
            <a:r>
              <a:rPr lang="en-US" sz="1400" dirty="0" err="1">
                <a:solidFill>
                  <a:srgbClr val="00A000"/>
                </a:solidFill>
                <a:latin typeface="Segoe UI" panose="020B0502040204020203" pitchFamily="34" charset="0"/>
                <a:ea typeface="Calibri" panose="020F0502020204030204" pitchFamily="34" charset="0"/>
                <a:cs typeface="Times New Roman" panose="02020603050405020304" pitchFamily="18" charset="0"/>
              </a:rPr>
              <a:t>a</a:t>
            </a:r>
            <a:r>
              <a:rPr lang="en-US" sz="1400" dirty="0" err="1">
                <a:latin typeface="Segoe UI" panose="020B0502040204020203" pitchFamily="34" charset="0"/>
                <a:ea typeface="Calibri" panose="020F0502020204030204" pitchFamily="34" charset="0"/>
                <a:cs typeface="Times New Roman" panose="02020603050405020304" pitchFamily="18" charset="0"/>
              </a:rPr>
              <a:t>Zootopia</a:t>
            </a:r>
            <a:r>
              <a:rPr lang="en-US" sz="1400" dirty="0">
                <a:latin typeface="Segoe UI" panose="020B0502040204020203" pitchFamily="34" charset="0"/>
                <a:ea typeface="Calibri" panose="020F0502020204030204" pitchFamily="34" charset="0"/>
                <a:cs typeface="Times New Roman" panose="02020603050405020304" pitchFamily="18" charset="0"/>
              </a:rPr>
              <a:t> (Motion picture)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914400" marR="0" indent="-914400">
              <a:lnSpc>
                <a:spcPct val="115000"/>
              </a:lnSpc>
              <a:spcBef>
                <a:spcPts val="0"/>
              </a:spcBef>
              <a:spcAft>
                <a:spcPts val="0"/>
              </a:spcAft>
              <a:tabLst>
                <a:tab pos="457200" algn="l"/>
                <a:tab pos="914400" algn="l"/>
              </a:tabLst>
            </a:pPr>
            <a:r>
              <a:rPr lang="en-US" sz="1400"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		100	</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a:t>
            </a:r>
            <a:r>
              <a:rPr lang="en-US" sz="1400" dirty="0" err="1">
                <a:solidFill>
                  <a:srgbClr val="00A000"/>
                </a:solidFill>
                <a:latin typeface="Segoe UI" panose="020B0502040204020203" pitchFamily="34" charset="0"/>
                <a:ea typeface="Calibri" panose="020F0502020204030204" pitchFamily="34" charset="0"/>
                <a:cs typeface="Times New Roman" panose="02020603050405020304" pitchFamily="18" charset="0"/>
              </a:rPr>
              <a:t>a</a:t>
            </a:r>
            <a:r>
              <a:rPr lang="en-US" sz="1400" dirty="0" err="1">
                <a:latin typeface="Segoe UI" panose="020B0502040204020203" pitchFamily="34" charset="0"/>
                <a:ea typeface="Calibri" panose="020F0502020204030204" pitchFamily="34" charset="0"/>
                <a:cs typeface="Times New Roman" panose="02020603050405020304" pitchFamily="18" charset="0"/>
              </a:rPr>
              <a:t>Braga</a:t>
            </a:r>
            <a:r>
              <a:rPr lang="en-US" sz="1400" dirty="0">
                <a:latin typeface="Segoe UI" panose="020B0502040204020203" pitchFamily="34" charset="0"/>
                <a:ea typeface="Calibri" panose="020F0502020204030204" pitchFamily="34" charset="0"/>
                <a:cs typeface="Times New Roman" panose="02020603050405020304" pitchFamily="18" charset="0"/>
              </a:rPr>
              <a:t>, Sonia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6339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1969" y="606984"/>
            <a:ext cx="2545633" cy="1200329"/>
          </a:xfrm>
          <a:prstGeom prst="rect">
            <a:avLst/>
          </a:prstGeom>
        </p:spPr>
        <p:txBody>
          <a:bodyPr wrap="none">
            <a:spAutoFit/>
          </a:bodyPr>
          <a:lstStyle/>
          <a:p>
            <a:pPr lvl="0">
              <a:defRPr/>
            </a:pPr>
            <a:r>
              <a:rPr lang="en-US" sz="3600" b="1" i="1" dirty="0">
                <a:solidFill>
                  <a:schemeClr val="accent5"/>
                </a:solidFill>
                <a:latin typeface="Cambria" panose="02040503050406030204" pitchFamily="18" charset="0"/>
              </a:rPr>
              <a:t>Cataloging </a:t>
            </a:r>
          </a:p>
          <a:p>
            <a:pPr lvl="0">
              <a:defRPr/>
            </a:pPr>
            <a:r>
              <a:rPr lang="en-US" sz="3600" b="1" i="1" dirty="0" err="1">
                <a:solidFill>
                  <a:schemeClr val="accent5"/>
                </a:solidFill>
                <a:latin typeface="Cambria" panose="02040503050406030204" pitchFamily="18" charset="0"/>
              </a:rPr>
              <a:t>Blu</a:t>
            </a:r>
            <a:r>
              <a:rPr lang="en-US" sz="3600" b="1" i="1" dirty="0">
                <a:solidFill>
                  <a:schemeClr val="accent5"/>
                </a:solidFill>
                <a:latin typeface="Cambria" panose="02040503050406030204" pitchFamily="18" charset="0"/>
              </a:rPr>
              <a:t>-rays</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552012" y="423716"/>
            <a:ext cx="7365168" cy="5287536"/>
          </a:xfrm>
          <a:prstGeom prst="rect">
            <a:avLst/>
          </a:prstGeom>
          <a:noFill/>
          <a:ln>
            <a:noFill/>
          </a:ln>
        </p:spPr>
      </p:pic>
      <p:pic>
        <p:nvPicPr>
          <p:cNvPr id="5" name="Picture 4" descr="cid:image001.png@01D0CEC3.A33860F0"/>
          <p:cNvPicPr/>
          <p:nvPr/>
        </p:nvPicPr>
        <p:blipFill>
          <a:blip r:embed="rId4">
            <a:extLst>
              <a:ext uri="{28A0092B-C50C-407E-A947-70E740481C1C}">
                <a14:useLocalDpi xmlns:a14="http://schemas.microsoft.com/office/drawing/2010/main" val="0"/>
              </a:ext>
            </a:extLst>
          </a:blip>
          <a:srcRect/>
          <a:stretch>
            <a:fillRect/>
          </a:stretch>
        </p:blipFill>
        <p:spPr bwMode="auto">
          <a:xfrm>
            <a:off x="287623" y="2417678"/>
            <a:ext cx="3909624" cy="2604027"/>
          </a:xfrm>
          <a:prstGeom prst="rect">
            <a:avLst/>
          </a:prstGeom>
          <a:noFill/>
          <a:ln>
            <a:noFill/>
          </a:ln>
        </p:spPr>
      </p:pic>
    </p:spTree>
    <p:extLst>
      <p:ext uri="{BB962C8B-B14F-4D97-AF65-F5344CB8AC3E}">
        <p14:creationId xmlns:p14="http://schemas.microsoft.com/office/powerpoint/2010/main" val="31355062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Authorizing Names</a:t>
            </a:r>
          </a:p>
        </p:txBody>
      </p:sp>
      <p:sp>
        <p:nvSpPr>
          <p:cNvPr id="6" name="Content Placeholder 5"/>
          <p:cNvSpPr>
            <a:spLocks noGrp="1"/>
          </p:cNvSpPr>
          <p:nvPr>
            <p:ph idx="1"/>
          </p:nvPr>
        </p:nvSpPr>
        <p:spPr>
          <a:xfrm>
            <a:off x="1097280" y="1845734"/>
            <a:ext cx="10058400" cy="1379865"/>
          </a:xfrm>
          <a:prstGeom prst="rect">
            <a:avLst/>
          </a:prstGeom>
        </p:spPr>
        <p:txBody>
          <a:bodyPr>
            <a:spAutoFit/>
          </a:bodyPr>
          <a:lstStyle/>
          <a:p>
            <a:r>
              <a:rPr lang="en-US" b="1" dirty="0">
                <a:solidFill>
                  <a:srgbClr val="002060"/>
                </a:solidFill>
                <a:latin typeface="Calibri" panose="020F0502020204030204" pitchFamily="34" charset="0"/>
                <a:ea typeface="Calibri" panose="020F0502020204030204" pitchFamily="34" charset="0"/>
              </a:rPr>
              <a:t>Authorized Names </a:t>
            </a:r>
            <a:endParaRPr lang="en-US" sz="1400" dirty="0">
              <a:solidFill>
                <a:srgbClr val="002060"/>
              </a:solidFill>
              <a:latin typeface="Consolas" panose="020B0609020204030204" pitchFamily="49" charset="0"/>
              <a:ea typeface="Calibri" panose="020F0502020204030204" pitchFamily="34" charset="0"/>
            </a:endParaRPr>
          </a:p>
          <a:p>
            <a:r>
              <a:rPr lang="en-US" dirty="0">
                <a:latin typeface="Calibri" panose="020F0502020204030204" pitchFamily="34" charset="0"/>
                <a:ea typeface="Calibri" panose="020F0502020204030204" pitchFamily="34" charset="0"/>
              </a:rPr>
              <a:t>The Names, genres, subject and series fields are linked to the matching authorities records in Polaris. When the name is entered in the standardized format, all the materials will be accessible under the single, authorized name.</a:t>
            </a:r>
            <a:endParaRPr lang="en-US" sz="1400" dirty="0">
              <a:effectLst/>
              <a:latin typeface="Consolas" panose="020B0609020204030204" pitchFamily="49" charset="0"/>
              <a:ea typeface="Calibri" panose="020F0502020204030204" pitchFamily="34" charset="0"/>
            </a:endParaRPr>
          </a:p>
        </p:txBody>
      </p:sp>
      <p:pic>
        <p:nvPicPr>
          <p:cNvPr id="7" name="Picture 6"/>
          <p:cNvPicPr/>
          <p:nvPr/>
        </p:nvPicPr>
        <p:blipFill>
          <a:blip r:embed="rId2"/>
          <a:stretch>
            <a:fillRect/>
          </a:stretch>
        </p:blipFill>
        <p:spPr>
          <a:xfrm>
            <a:off x="3342807" y="3333973"/>
            <a:ext cx="5279223" cy="2047485"/>
          </a:xfrm>
          <a:prstGeom prst="rect">
            <a:avLst/>
          </a:prstGeom>
        </p:spPr>
      </p:pic>
    </p:spTree>
    <p:extLst>
      <p:ext uri="{BB962C8B-B14F-4D97-AF65-F5344CB8AC3E}">
        <p14:creationId xmlns:p14="http://schemas.microsoft.com/office/powerpoint/2010/main" val="2591063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7248842" y="558409"/>
            <a:ext cx="3790315" cy="1930400"/>
          </a:xfrm>
          <a:prstGeom prst="rect">
            <a:avLst/>
          </a:prstGeom>
        </p:spPr>
      </p:pic>
      <p:sp>
        <p:nvSpPr>
          <p:cNvPr id="3" name="Rectangle 2"/>
          <p:cNvSpPr/>
          <p:nvPr/>
        </p:nvSpPr>
        <p:spPr>
          <a:xfrm>
            <a:off x="889053" y="1061944"/>
            <a:ext cx="4064702" cy="461665"/>
          </a:xfrm>
          <a:prstGeom prst="rect">
            <a:avLst/>
          </a:prstGeom>
        </p:spPr>
        <p:txBody>
          <a:bodyPr wrap="none">
            <a:spAutoFit/>
          </a:bodyPr>
          <a:lstStyle/>
          <a:p>
            <a:r>
              <a:rPr lang="en-US" sz="24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SkyRiver</a:t>
            </a:r>
            <a:r>
              <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Search &gt; Authorities </a:t>
            </a:r>
            <a:endParaRPr lang="en-US" sz="2400" b="1" dirty="0">
              <a:solidFill>
                <a:srgbClr val="002060"/>
              </a:solidFill>
            </a:endParaRPr>
          </a:p>
        </p:txBody>
      </p:sp>
      <p:sp>
        <p:nvSpPr>
          <p:cNvPr id="4" name="Rectangle 3"/>
          <p:cNvSpPr/>
          <p:nvPr/>
        </p:nvSpPr>
        <p:spPr>
          <a:xfrm>
            <a:off x="889053" y="3291919"/>
            <a:ext cx="6096000" cy="461665"/>
          </a:xfrm>
          <a:prstGeom prst="rect">
            <a:avLst/>
          </a:prstGeom>
        </p:spPr>
        <p:txBody>
          <a:bodyPr>
            <a:spAutoFit/>
          </a:bodyPr>
          <a:lstStyle/>
          <a:p>
            <a:r>
              <a:rPr lang="en-US" sz="2400" b="1" dirty="0">
                <a:solidFill>
                  <a:srgbClr val="002060"/>
                </a:solidFill>
                <a:latin typeface="Calibri" panose="020F0502020204030204" pitchFamily="34" charset="0"/>
                <a:ea typeface="Calibri" panose="020F0502020204030204" pitchFamily="34" charset="0"/>
              </a:rPr>
              <a:t>Library of Congress Search &gt; Authorities</a:t>
            </a:r>
            <a:endParaRPr lang="en-US" sz="2400" dirty="0">
              <a:solidFill>
                <a:srgbClr val="002060"/>
              </a:solidFill>
              <a:effectLst/>
              <a:latin typeface="Consolas" panose="020B0609020204030204" pitchFamily="49" charset="0"/>
              <a:ea typeface="Calibri" panose="020F0502020204030204" pitchFamily="34" charset="0"/>
            </a:endParaRPr>
          </a:p>
        </p:txBody>
      </p:sp>
      <p:pic>
        <p:nvPicPr>
          <p:cNvPr id="5" name="Picture 4"/>
          <p:cNvPicPr/>
          <p:nvPr/>
        </p:nvPicPr>
        <p:blipFill>
          <a:blip r:embed="rId3"/>
          <a:stretch>
            <a:fillRect/>
          </a:stretch>
        </p:blipFill>
        <p:spPr>
          <a:xfrm>
            <a:off x="7248842" y="3107376"/>
            <a:ext cx="3390900" cy="2305685"/>
          </a:xfrm>
          <a:prstGeom prst="rect">
            <a:avLst/>
          </a:prstGeom>
        </p:spPr>
      </p:pic>
    </p:spTree>
    <p:extLst>
      <p:ext uri="{BB962C8B-B14F-4D97-AF65-F5344CB8AC3E}">
        <p14:creationId xmlns:p14="http://schemas.microsoft.com/office/powerpoint/2010/main" val="18708100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3522" y="362848"/>
            <a:ext cx="8055866" cy="5484845"/>
          </a:xfrm>
          <a:prstGeom prst="rect">
            <a:avLst/>
          </a:prstGeom>
        </p:spPr>
      </p:pic>
      <p:pic>
        <p:nvPicPr>
          <p:cNvPr id="3" name="Picture 2"/>
          <p:cNvPicPr>
            <a:picLocks noChangeAspect="1"/>
          </p:cNvPicPr>
          <p:nvPr/>
        </p:nvPicPr>
        <p:blipFill>
          <a:blip r:embed="rId3"/>
          <a:stretch>
            <a:fillRect/>
          </a:stretch>
        </p:blipFill>
        <p:spPr>
          <a:xfrm>
            <a:off x="5686971" y="574700"/>
            <a:ext cx="6124575" cy="1781175"/>
          </a:xfrm>
          <a:prstGeom prst="rect">
            <a:avLst/>
          </a:prstGeom>
        </p:spPr>
      </p:pic>
    </p:spTree>
    <p:extLst>
      <p:ext uri="{BB962C8B-B14F-4D97-AF65-F5344CB8AC3E}">
        <p14:creationId xmlns:p14="http://schemas.microsoft.com/office/powerpoint/2010/main" val="24965854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Authorizing Series</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99386" y="1949970"/>
            <a:ext cx="4317070" cy="4022725"/>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723870" y="3126455"/>
            <a:ext cx="4630604" cy="2064860"/>
          </a:xfrm>
          <a:prstGeom prst="rect">
            <a:avLst/>
          </a:prstGeom>
          <a:noFill/>
          <a:ln>
            <a:noFill/>
          </a:ln>
        </p:spPr>
      </p:pic>
      <p:sp>
        <p:nvSpPr>
          <p:cNvPr id="6" name="Rectangle 5"/>
          <p:cNvSpPr/>
          <p:nvPr/>
        </p:nvSpPr>
        <p:spPr>
          <a:xfrm>
            <a:off x="780930" y="2077964"/>
            <a:ext cx="6096000" cy="707886"/>
          </a:xfrm>
          <a:prstGeom prst="rect">
            <a:avLst/>
          </a:prstGeom>
        </p:spPr>
        <p:txBody>
          <a:bodyPr>
            <a:spAutoFit/>
          </a:bodyPr>
          <a:lstStyle/>
          <a:p>
            <a:r>
              <a:rPr lang="en-US" sz="2000" b="1" dirty="0">
                <a:solidFill>
                  <a:schemeClr val="accent4"/>
                </a:solidFill>
              </a:rPr>
              <a:t>Search the </a:t>
            </a:r>
            <a:r>
              <a:rPr lang="en-US" sz="2000" b="1" dirty="0" err="1">
                <a:solidFill>
                  <a:schemeClr val="accent4"/>
                </a:solidFill>
              </a:rPr>
              <a:t>SkyRiver</a:t>
            </a:r>
            <a:r>
              <a:rPr lang="en-US" sz="2000" b="1" dirty="0">
                <a:solidFill>
                  <a:schemeClr val="accent4"/>
                </a:solidFill>
              </a:rPr>
              <a:t> Authorities or LOC Authorities for the authorized format of the 800 or 830 field.</a:t>
            </a:r>
            <a:endParaRPr lang="en-US" sz="2000" b="1" dirty="0">
              <a:solidFill>
                <a:schemeClr val="accent4"/>
              </a:solidFill>
              <a:effectLst/>
            </a:endParaRPr>
          </a:p>
        </p:txBody>
      </p:sp>
    </p:spTree>
    <p:extLst>
      <p:ext uri="{BB962C8B-B14F-4D97-AF65-F5344CB8AC3E}">
        <p14:creationId xmlns:p14="http://schemas.microsoft.com/office/powerpoint/2010/main" val="16537996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3084" y="383682"/>
            <a:ext cx="6196649" cy="2999796"/>
          </a:xfrm>
          <a:prstGeom prst="rect">
            <a:avLst/>
          </a:prstGeom>
        </p:spPr>
        <p:txBody>
          <a:bodyPr wrap="square">
            <a:spAutoFit/>
          </a:bodyPr>
          <a:lstStyle/>
          <a:p>
            <a:r>
              <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Copy and paste into the Bib record, as an 800 for series by Author name, and then fix the delimiter symbols.</a:t>
            </a:r>
            <a:endParaRPr lang="en-US" sz="2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McCall Smith, Alexander, |d 1948- |t Isabel Dalhousie novel</a:t>
            </a:r>
          </a:p>
          <a:p>
            <a:pPr marL="914400" marR="0" indent="-914400">
              <a:lnSpc>
                <a:spcPct val="115000"/>
              </a:lnSpc>
              <a:spcBef>
                <a:spcPts val="0"/>
              </a:spcBef>
              <a:spcAft>
                <a:spcPts val="1000"/>
              </a:spcAft>
            </a:pPr>
            <a:r>
              <a:rPr lang="en-US"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800   </a:t>
            </a:r>
            <a:r>
              <a:rPr lang="en-US" dirty="0">
                <a:solidFill>
                  <a:srgbClr val="FF00FF"/>
                </a:solidFill>
                <a:latin typeface="Courier New" panose="02070309020205020404" pitchFamily="49" charset="0"/>
                <a:ea typeface="Calibri" panose="020F0502020204030204" pitchFamily="34" charset="0"/>
                <a:cs typeface="Times New Roman" panose="02020603050405020304" pitchFamily="18" charset="0"/>
              </a:rPr>
              <a:t>1     </a:t>
            </a:r>
            <a:r>
              <a:rPr lang="en-US" dirty="0">
                <a:solidFill>
                  <a:srgbClr val="00A000"/>
                </a:solidFill>
                <a:latin typeface="Segoe UI" panose="020B0502040204020203" pitchFamily="34" charset="0"/>
                <a:ea typeface="Calibri" panose="020F0502020204030204" pitchFamily="34" charset="0"/>
                <a:cs typeface="Times New Roman" panose="02020603050405020304" pitchFamily="18" charset="0"/>
              </a:rPr>
              <a:t>‡</a:t>
            </a:r>
            <a:r>
              <a:rPr lang="en-US" dirty="0" err="1">
                <a:solidFill>
                  <a:srgbClr val="00A000"/>
                </a:solidFill>
                <a:latin typeface="Segoe UI" panose="020B0502040204020203" pitchFamily="34" charset="0"/>
                <a:ea typeface="Calibri" panose="020F0502020204030204" pitchFamily="34" charset="0"/>
                <a:cs typeface="Times New Roman" panose="02020603050405020304" pitchFamily="18" charset="0"/>
              </a:rPr>
              <a:t>a</a:t>
            </a:r>
            <a:r>
              <a:rPr lang="en-US" dirty="0" err="1">
                <a:latin typeface="Segoe UI" panose="020B0502040204020203" pitchFamily="34" charset="0"/>
                <a:ea typeface="Calibri" panose="020F0502020204030204" pitchFamily="34" charset="0"/>
                <a:cs typeface="Times New Roman" panose="02020603050405020304" pitchFamily="18" charset="0"/>
              </a:rPr>
              <a:t>McCall</a:t>
            </a:r>
            <a:r>
              <a:rPr lang="en-US" dirty="0">
                <a:latin typeface="Segoe UI" panose="020B0502040204020203" pitchFamily="34" charset="0"/>
                <a:ea typeface="Calibri" panose="020F0502020204030204" pitchFamily="34" charset="0"/>
                <a:cs typeface="Times New Roman" panose="02020603050405020304" pitchFamily="18" charset="0"/>
              </a:rPr>
              <a:t> Smith, Alexander,</a:t>
            </a:r>
            <a:r>
              <a:rPr lang="en-US" dirty="0">
                <a:solidFill>
                  <a:srgbClr val="00A000"/>
                </a:solidFill>
                <a:latin typeface="Segoe UI" panose="020B0502040204020203" pitchFamily="34" charset="0"/>
                <a:ea typeface="Calibri" panose="020F0502020204030204" pitchFamily="34" charset="0"/>
                <a:cs typeface="Times New Roman" panose="02020603050405020304" pitchFamily="18" charset="0"/>
              </a:rPr>
              <a:t>‡d</a:t>
            </a:r>
            <a:r>
              <a:rPr lang="en-US" dirty="0">
                <a:latin typeface="Segoe UI" panose="020B0502040204020203" pitchFamily="34" charset="0"/>
                <a:ea typeface="Calibri" panose="020F0502020204030204" pitchFamily="34" charset="0"/>
                <a:cs typeface="Times New Roman" panose="02020603050405020304" pitchFamily="18" charset="0"/>
              </a:rPr>
              <a:t>1948-</a:t>
            </a:r>
            <a:r>
              <a:rPr lang="en-US" dirty="0">
                <a:solidFill>
                  <a:srgbClr val="00A000"/>
                </a:solidFill>
                <a:latin typeface="Segoe UI" panose="020B0502040204020203" pitchFamily="34" charset="0"/>
                <a:ea typeface="Calibri" panose="020F0502020204030204" pitchFamily="34" charset="0"/>
                <a:cs typeface="Times New Roman" panose="02020603050405020304" pitchFamily="18" charset="0"/>
              </a:rPr>
              <a:t>‡</a:t>
            </a:r>
            <a:r>
              <a:rPr lang="en-US" dirty="0" err="1">
                <a:solidFill>
                  <a:srgbClr val="00A000"/>
                </a:solidFill>
                <a:latin typeface="Segoe UI" panose="020B0502040204020203" pitchFamily="34" charset="0"/>
                <a:ea typeface="Calibri" panose="020F0502020204030204" pitchFamily="34" charset="0"/>
                <a:cs typeface="Times New Roman" panose="02020603050405020304" pitchFamily="18" charset="0"/>
              </a:rPr>
              <a:t>t</a:t>
            </a:r>
            <a:r>
              <a:rPr lang="en-US" dirty="0" err="1">
                <a:latin typeface="Segoe UI" panose="020B0502040204020203" pitchFamily="34" charset="0"/>
                <a:ea typeface="Calibri" panose="020F0502020204030204" pitchFamily="34" charset="0"/>
                <a:cs typeface="Times New Roman" panose="02020603050405020304" pitchFamily="18" charset="0"/>
              </a:rPr>
              <a:t>Isabel</a:t>
            </a:r>
            <a:r>
              <a:rPr lang="en-US" dirty="0">
                <a:latin typeface="Segoe UI" panose="020B0502040204020203" pitchFamily="34" charset="0"/>
                <a:ea typeface="Calibri" panose="020F0502020204030204" pitchFamily="34" charset="0"/>
                <a:cs typeface="Times New Roman" panose="02020603050405020304" pitchFamily="18" charset="0"/>
              </a:rPr>
              <a:t> Dalhousie series ;</a:t>
            </a:r>
            <a:r>
              <a:rPr lang="en-US" dirty="0">
                <a:solidFill>
                  <a:srgbClr val="00A000"/>
                </a:solidFill>
                <a:latin typeface="Segoe UI" panose="020B0502040204020203" pitchFamily="34" charset="0"/>
                <a:ea typeface="Calibri" panose="020F0502020204030204" pitchFamily="34" charset="0"/>
                <a:cs typeface="Times New Roman" panose="02020603050405020304" pitchFamily="18" charset="0"/>
              </a:rPr>
              <a:t>‡v</a:t>
            </a:r>
            <a:r>
              <a:rPr lang="en-US" dirty="0">
                <a:latin typeface="Segoe UI" panose="020B0502040204020203" pitchFamily="34" charset="0"/>
                <a:ea typeface="Calibri" panose="020F0502020204030204" pitchFamily="34" charset="0"/>
                <a:cs typeface="Times New Roman" panose="02020603050405020304" pitchFamily="18" charset="0"/>
              </a:rPr>
              <a:t>1</a:t>
            </a:r>
            <a:r>
              <a:rPr lang="en-US" sz="1200" dirty="0">
                <a:latin typeface="Segoe UI" panose="020B0502040204020203"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2076" y="3593340"/>
            <a:ext cx="5120606" cy="223062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279" y="3593340"/>
            <a:ext cx="4682130" cy="217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146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5400" dirty="0">
                <a:solidFill>
                  <a:srgbClr val="002060"/>
                </a:solidFill>
              </a:rPr>
              <a:t>LDR/Leader</a:t>
            </a:r>
            <a:br>
              <a:rPr lang="en-US" dirty="0">
                <a:solidFill>
                  <a:srgbClr val="002060"/>
                </a:solidFill>
              </a:rPr>
            </a:br>
            <a:r>
              <a:rPr lang="en-US" dirty="0">
                <a:solidFill>
                  <a:srgbClr val="002060"/>
                </a:solidFill>
              </a:rPr>
              <a:t>First 24 character positions of the record</a:t>
            </a:r>
          </a:p>
        </p:txBody>
      </p:sp>
      <p:sp>
        <p:nvSpPr>
          <p:cNvPr id="7" name="Text Placeholder 6"/>
          <p:cNvSpPr>
            <a:spLocks noGrp="1"/>
          </p:cNvSpPr>
          <p:nvPr>
            <p:ph type="body" sz="half" idx="2"/>
          </p:nvPr>
        </p:nvSpPr>
        <p:spPr/>
        <p:txBody>
          <a:bodyPr/>
          <a:lstStyle/>
          <a:p>
            <a:r>
              <a:rPr lang="en-US" sz="2000" dirty="0">
                <a:solidFill>
                  <a:srgbClr val="FFFF00"/>
                </a:solidFill>
              </a:rPr>
              <a:t>LDR	 cam  22      </a:t>
            </a:r>
            <a:r>
              <a:rPr lang="en-US" sz="2000" dirty="0" err="1">
                <a:solidFill>
                  <a:srgbClr val="FFFF00"/>
                </a:solidFill>
              </a:rPr>
              <a:t>i</a:t>
            </a:r>
            <a:r>
              <a:rPr lang="en-US" sz="2000" dirty="0">
                <a:solidFill>
                  <a:srgbClr val="FFFF00"/>
                </a:solidFill>
              </a:rPr>
              <a:t> 4500</a:t>
            </a:r>
          </a:p>
          <a:p>
            <a:r>
              <a:rPr lang="en-US" sz="2000" dirty="0">
                <a:solidFill>
                  <a:srgbClr val="002060"/>
                </a:solidFill>
              </a:rPr>
              <a:t>Double click the 008 tag to open the LEADER dialog box to read the fields and codes.</a:t>
            </a:r>
          </a:p>
          <a:p>
            <a:r>
              <a:rPr lang="en-US" sz="2000" dirty="0">
                <a:solidFill>
                  <a:srgbClr val="002060"/>
                </a:solidFill>
              </a:rPr>
              <a:t>Each box in the LEADER can be changed to a different code. </a:t>
            </a:r>
            <a:r>
              <a:rPr lang="en-US" sz="2000" b="1" dirty="0">
                <a:solidFill>
                  <a:srgbClr val="002060"/>
                </a:solidFill>
              </a:rPr>
              <a:t>Only change the Type of record or Bibliographic level if necessary.</a:t>
            </a:r>
            <a:endParaRPr lang="en-US" b="1" dirty="0">
              <a:solidFill>
                <a:srgbClr val="002060"/>
              </a:solidFill>
            </a:endParaRPr>
          </a:p>
        </p:txBody>
      </p:sp>
      <p:pic>
        <p:nvPicPr>
          <p:cNvPr id="8"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04960" y="731838"/>
            <a:ext cx="6084155" cy="5257800"/>
          </a:xfrm>
          <a:prstGeom prst="rect">
            <a:avLst/>
          </a:prstGeom>
          <a:noFill/>
          <a:ln>
            <a:noFill/>
          </a:ln>
        </p:spPr>
      </p:pic>
    </p:spTree>
    <p:extLst>
      <p:ext uri="{BB962C8B-B14F-4D97-AF65-F5344CB8AC3E}">
        <p14:creationId xmlns:p14="http://schemas.microsoft.com/office/powerpoint/2010/main" val="11218166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338" y="338719"/>
            <a:ext cx="5392182"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800" dirty="0">
                <a:solidFill>
                  <a:srgbClr val="FFFF00"/>
                </a:solidFill>
              </a:rPr>
              <a:t>800 </a:t>
            </a:r>
            <a:r>
              <a:rPr lang="en-US" sz="2400" b="1" dirty="0">
                <a:solidFill>
                  <a:srgbClr val="FFFF00"/>
                </a:solidFill>
                <a:latin typeface="Calibri" panose="020F0502020204030204" pitchFamily="34" charset="0"/>
              </a:rPr>
              <a:t>Series Added Entry - Personal Name</a:t>
            </a:r>
            <a:endParaRPr lang="en-US" sz="2400" dirty="0">
              <a:solidFill>
                <a:srgbClr val="FFFF00"/>
              </a:solidFill>
              <a:effectLst/>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5056681" y="948850"/>
            <a:ext cx="5189220" cy="2682240"/>
          </a:xfrm>
          <a:prstGeom prst="rect">
            <a:avLst/>
          </a:prstGeom>
          <a:noFill/>
          <a:ln>
            <a:noFill/>
          </a:ln>
        </p:spPr>
      </p:pic>
      <p:pic>
        <p:nvPicPr>
          <p:cNvPr id="4" name="Picture 3"/>
          <p:cNvPicPr>
            <a:picLocks noChangeAspect="1"/>
          </p:cNvPicPr>
          <p:nvPr/>
        </p:nvPicPr>
        <p:blipFill>
          <a:blip r:embed="rId3"/>
          <a:stretch>
            <a:fillRect/>
          </a:stretch>
        </p:blipFill>
        <p:spPr>
          <a:xfrm>
            <a:off x="4891790" y="3895871"/>
            <a:ext cx="3486150" cy="1390650"/>
          </a:xfrm>
          <a:prstGeom prst="rect">
            <a:avLst/>
          </a:prstGeom>
        </p:spPr>
      </p:pic>
      <p:sp>
        <p:nvSpPr>
          <p:cNvPr id="5" name="TextBox 4"/>
          <p:cNvSpPr txBox="1"/>
          <p:nvPr/>
        </p:nvSpPr>
        <p:spPr>
          <a:xfrm>
            <a:off x="3072733" y="1094282"/>
            <a:ext cx="1383712" cy="461665"/>
          </a:xfrm>
          <a:prstGeom prst="rect">
            <a:avLst/>
          </a:prstGeom>
          <a:noFill/>
        </p:spPr>
        <p:txBody>
          <a:bodyPr wrap="none" rtlCol="0">
            <a:spAutoFit/>
          </a:bodyPr>
          <a:lstStyle/>
          <a:p>
            <a:r>
              <a:rPr lang="en-US" sz="2400" b="1" dirty="0">
                <a:solidFill>
                  <a:srgbClr val="0070C0"/>
                </a:solidFill>
                <a:latin typeface="Aharoni" panose="02010803020104030203" pitchFamily="2" charset="-79"/>
                <a:cs typeface="Aharoni" panose="02010803020104030203" pitchFamily="2" charset="-79"/>
              </a:rPr>
              <a:t>Novelist</a:t>
            </a:r>
            <a:endParaRPr lang="en-US" b="1" dirty="0">
              <a:solidFill>
                <a:srgbClr val="0070C0"/>
              </a:solidFill>
              <a:latin typeface="Aharoni" panose="02010803020104030203" pitchFamily="2" charset="-79"/>
              <a:cs typeface="Aharoni" panose="02010803020104030203" pitchFamily="2" charset="-79"/>
            </a:endParaRPr>
          </a:p>
        </p:txBody>
      </p:sp>
      <p:sp>
        <p:nvSpPr>
          <p:cNvPr id="6" name="TextBox 5"/>
          <p:cNvSpPr txBox="1"/>
          <p:nvPr/>
        </p:nvSpPr>
        <p:spPr>
          <a:xfrm>
            <a:off x="3170429" y="3895871"/>
            <a:ext cx="1394934" cy="461665"/>
          </a:xfrm>
          <a:prstGeom prst="rect">
            <a:avLst/>
          </a:prstGeom>
          <a:noFill/>
        </p:spPr>
        <p:txBody>
          <a:bodyPr wrap="none" rtlCol="0">
            <a:spAutoFit/>
          </a:bodyPr>
          <a:lstStyle/>
          <a:p>
            <a:r>
              <a:rPr lang="en-US" sz="2400" b="1" dirty="0">
                <a:solidFill>
                  <a:srgbClr val="0070C0"/>
                </a:solidFill>
                <a:latin typeface="Aharoni" panose="02010803020104030203" pitchFamily="2" charset="-79"/>
                <a:cs typeface="Aharoni" panose="02010803020104030203" pitchFamily="2" charset="-79"/>
              </a:rPr>
              <a:t>Amazon</a:t>
            </a:r>
          </a:p>
        </p:txBody>
      </p:sp>
    </p:spTree>
    <p:extLst>
      <p:ext uri="{BB962C8B-B14F-4D97-AF65-F5344CB8AC3E}">
        <p14:creationId xmlns:p14="http://schemas.microsoft.com/office/powerpoint/2010/main" val="28706079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431" y="805440"/>
            <a:ext cx="5822506" cy="291310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400" b="1" dirty="0">
                <a:solidFill>
                  <a:schemeClr val="accent5">
                    <a:lumMod val="50000"/>
                  </a:schemeClr>
                </a:solidFill>
              </a:rPr>
              <a:t>830 </a:t>
            </a:r>
            <a:r>
              <a:rPr lang="en-US" sz="2400" b="1" dirty="0">
                <a:solidFill>
                  <a:schemeClr val="accent5">
                    <a:lumMod val="50000"/>
                  </a:schemeClr>
                </a:solidFill>
                <a:latin typeface="Calibri" panose="020F0502020204030204" pitchFamily="34" charset="0"/>
              </a:rPr>
              <a:t>Series Added Entry - Uniform Title</a:t>
            </a:r>
            <a:r>
              <a:rPr lang="en-US" sz="2400" b="1" dirty="0">
                <a:solidFill>
                  <a:schemeClr val="accent5">
                    <a:lumMod val="50000"/>
                  </a:schemeClr>
                </a:solidFill>
              </a:rPr>
              <a:t> </a:t>
            </a:r>
          </a:p>
          <a:p>
            <a:r>
              <a:rPr lang="en-US" sz="1100" dirty="0"/>
              <a:t> </a:t>
            </a:r>
            <a:endParaRPr lang="en-US" sz="2000" dirty="0"/>
          </a:p>
          <a:p>
            <a:pPr marL="914400" marR="0" indent="-914400">
              <a:lnSpc>
                <a:spcPct val="115000"/>
              </a:lnSpc>
              <a:spcBef>
                <a:spcPts val="0"/>
              </a:spcBef>
              <a:spcAft>
                <a:spcPts val="0"/>
              </a:spcAft>
              <a:tabLst>
                <a:tab pos="457200" algn="l"/>
                <a:tab pos="914400" algn="l"/>
              </a:tabLst>
            </a:pPr>
            <a:r>
              <a:rPr lang="en-US" sz="1400"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490	</a:t>
            </a:r>
            <a:r>
              <a:rPr lang="en-US" sz="1400" dirty="0">
                <a:solidFill>
                  <a:srgbClr val="FF00FF"/>
                </a:solidFill>
                <a:latin typeface="Courier New" panose="02070309020205020404" pitchFamily="49" charset="0"/>
                <a:ea typeface="Calibri" panose="020F0502020204030204" pitchFamily="34" charset="0"/>
                <a:cs typeface="Times New Roman" panose="02020603050405020304" pitchFamily="18" charset="0"/>
              </a:rPr>
              <a:t>1 	</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a:t>
            </a:r>
            <a:r>
              <a:rPr lang="en-US" sz="1400" dirty="0" err="1">
                <a:solidFill>
                  <a:srgbClr val="00A000"/>
                </a:solidFill>
                <a:latin typeface="Segoe UI" panose="020B0502040204020203" pitchFamily="34" charset="0"/>
                <a:ea typeface="Calibri" panose="020F0502020204030204" pitchFamily="34" charset="0"/>
                <a:cs typeface="Times New Roman" panose="02020603050405020304" pitchFamily="18" charset="0"/>
              </a:rPr>
              <a:t>a</a:t>
            </a:r>
            <a:r>
              <a:rPr lang="en-US" sz="1400" dirty="0" err="1">
                <a:latin typeface="Segoe UI" panose="020B0502040204020203" pitchFamily="34" charset="0"/>
                <a:ea typeface="Calibri" panose="020F0502020204030204" pitchFamily="34" charset="0"/>
                <a:cs typeface="Times New Roman" panose="02020603050405020304" pitchFamily="18" charset="0"/>
              </a:rPr>
              <a:t>DK</a:t>
            </a:r>
            <a:r>
              <a:rPr lang="en-US" sz="1400" dirty="0">
                <a:latin typeface="Segoe UI" panose="020B0502040204020203" pitchFamily="34" charset="0"/>
                <a:ea typeface="Calibri" panose="020F0502020204030204" pitchFamily="34" charset="0"/>
                <a:cs typeface="Times New Roman" panose="02020603050405020304" pitchFamily="18" charset="0"/>
              </a:rPr>
              <a:t> readers. 3, Reading alone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14400" marR="0" indent="-914400">
              <a:lnSpc>
                <a:spcPct val="115000"/>
              </a:lnSpc>
              <a:spcBef>
                <a:spcPts val="0"/>
              </a:spcBef>
              <a:spcAft>
                <a:spcPts val="0"/>
              </a:spcAft>
              <a:tabLst>
                <a:tab pos="457200" algn="l"/>
                <a:tab pos="914400" algn="l"/>
              </a:tabLst>
            </a:pPr>
            <a:r>
              <a:rPr lang="en-US" sz="1400"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830	</a:t>
            </a:r>
            <a:r>
              <a:rPr lang="en-US" sz="1400" dirty="0">
                <a:solidFill>
                  <a:srgbClr val="FF00FF"/>
                </a:solidFill>
                <a:latin typeface="Courier New" panose="02070309020205020404" pitchFamily="49" charset="0"/>
                <a:ea typeface="Calibri" panose="020F0502020204030204" pitchFamily="34" charset="0"/>
                <a:cs typeface="Times New Roman" panose="02020603050405020304" pitchFamily="18" charset="0"/>
              </a:rPr>
              <a:t> 0	</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a:t>
            </a:r>
            <a:r>
              <a:rPr lang="en-US" sz="1400" dirty="0" err="1">
                <a:solidFill>
                  <a:srgbClr val="00A000"/>
                </a:solidFill>
                <a:latin typeface="Segoe UI" panose="020B0502040204020203" pitchFamily="34" charset="0"/>
                <a:ea typeface="Calibri" panose="020F0502020204030204" pitchFamily="34" charset="0"/>
                <a:cs typeface="Times New Roman" panose="02020603050405020304" pitchFamily="18" charset="0"/>
              </a:rPr>
              <a:t>a</a:t>
            </a:r>
            <a:r>
              <a:rPr lang="en-US" sz="1400" dirty="0" err="1">
                <a:latin typeface="Segoe UI" panose="020B0502040204020203" pitchFamily="34" charset="0"/>
                <a:ea typeface="Calibri" panose="020F0502020204030204" pitchFamily="34" charset="0"/>
                <a:cs typeface="Times New Roman" panose="02020603050405020304" pitchFamily="18" charset="0"/>
              </a:rPr>
              <a:t>Dorling</a:t>
            </a:r>
            <a:r>
              <a:rPr lang="en-US" sz="1400" dirty="0">
                <a:latin typeface="Segoe UI" panose="020B0502040204020203" pitchFamily="34" charset="0"/>
                <a:ea typeface="Calibri" panose="020F0502020204030204" pitchFamily="34" charset="0"/>
                <a:cs typeface="Times New Roman" panose="02020603050405020304" pitchFamily="18" charset="0"/>
              </a:rPr>
              <a:t> Kindersley readers.</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‡n</a:t>
            </a:r>
            <a:r>
              <a:rPr lang="en-US" sz="1400" dirty="0">
                <a:latin typeface="Segoe UI" panose="020B0502040204020203" pitchFamily="34" charset="0"/>
                <a:ea typeface="Calibri" panose="020F0502020204030204" pitchFamily="34" charset="0"/>
                <a:cs typeface="Times New Roman" panose="02020603050405020304" pitchFamily="18" charset="0"/>
              </a:rPr>
              <a:t>3,</a:t>
            </a:r>
            <a:r>
              <a:rPr lang="en-US" sz="14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‡p</a:t>
            </a:r>
            <a:r>
              <a:rPr lang="en-US" sz="1400" dirty="0">
                <a:latin typeface="Segoe UI" panose="020B0502040204020203" pitchFamily="34" charset="0"/>
                <a:ea typeface="Calibri" panose="020F0502020204030204" pitchFamily="34" charset="0"/>
                <a:cs typeface="Times New Roman" panose="02020603050405020304" pitchFamily="18" charset="0"/>
              </a:rPr>
              <a:t>Reading alone.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14400" marR="0" indent="-914400">
              <a:lnSpc>
                <a:spcPct val="115000"/>
              </a:lnSpc>
              <a:spcBef>
                <a:spcPts val="0"/>
              </a:spcBef>
              <a:spcAft>
                <a:spcPts val="0"/>
              </a:spcAft>
              <a:tabLst>
                <a:tab pos="457200" algn="l"/>
                <a:tab pos="914400" algn="l"/>
              </a:tabLst>
            </a:pPr>
            <a:r>
              <a:rPr lang="en-US" sz="1400" dirty="0">
                <a:latin typeface="Segoe UI" panose="020B0502040204020203"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Segoe UI" panose="020B0502040204020203" pitchFamily="34" charset="0"/>
              </a:rPr>
              <a:t>Type in the 490 in the Authorities Search: </a:t>
            </a:r>
          </a:p>
          <a:p>
            <a:r>
              <a:rPr lang="en-US" sz="2000" dirty="0">
                <a:latin typeface="Segoe UI" panose="020B0502040204020203" pitchFamily="34" charset="0"/>
              </a:rPr>
              <a:t>DK readers. 3, Reading alone</a:t>
            </a:r>
            <a:endParaRPr lang="en-US" sz="2000" dirty="0"/>
          </a:p>
          <a:p>
            <a:r>
              <a:rPr lang="en-US" sz="2000" dirty="0"/>
              <a:t>Copy and paste results in the 830, and fix delimiters with Control Q: </a:t>
            </a:r>
          </a:p>
          <a:p>
            <a:r>
              <a:rPr lang="en-US" sz="2000" dirty="0"/>
              <a:t>Dorling Kindersley readers. |n 3, |p Reading alone</a:t>
            </a:r>
            <a:endParaRPr lang="en-US" sz="2000" dirty="0">
              <a:effectLst/>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6419461" y="1903751"/>
            <a:ext cx="5422769" cy="4107305"/>
          </a:xfrm>
          <a:prstGeom prst="rect">
            <a:avLst/>
          </a:prstGeom>
          <a:noFill/>
          <a:ln>
            <a:noFill/>
          </a:ln>
        </p:spPr>
      </p:pic>
    </p:spTree>
    <p:extLst>
      <p:ext uri="{BB962C8B-B14F-4D97-AF65-F5344CB8AC3E}">
        <p14:creationId xmlns:p14="http://schemas.microsoft.com/office/powerpoint/2010/main" val="41414995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RDA vs. AACR2</a:t>
            </a:r>
          </a:p>
        </p:txBody>
      </p:sp>
      <p:sp>
        <p:nvSpPr>
          <p:cNvPr id="3" name="Content Placeholder 2"/>
          <p:cNvSpPr>
            <a:spLocks noGrp="1"/>
          </p:cNvSpPr>
          <p:nvPr>
            <p:ph idx="1"/>
          </p:nvPr>
        </p:nvSpPr>
        <p:spPr/>
        <p:txBody>
          <a:bodyPr/>
          <a:lstStyle/>
          <a:p>
            <a:r>
              <a:rPr lang="en-US" b="1" dirty="0">
                <a:latin typeface="Lucida Handwriting" panose="03010101010101010101" pitchFamily="66" charset="0"/>
              </a:rPr>
              <a:t>AACR2</a:t>
            </a:r>
            <a:r>
              <a:rPr lang="en-US" dirty="0">
                <a:latin typeface="Lucida Handwriting" panose="03010101010101010101" pitchFamily="66" charset="0"/>
              </a:rPr>
              <a:t> - Anglo-American Cataloguing Rules, Second Edition</a:t>
            </a:r>
          </a:p>
        </p:txBody>
      </p:sp>
      <p:pic>
        <p:nvPicPr>
          <p:cNvPr id="5" name="Picture 4"/>
          <p:cNvPicPr/>
          <p:nvPr/>
        </p:nvPicPr>
        <p:blipFill>
          <a:blip r:embed="rId2"/>
          <a:stretch>
            <a:fillRect/>
          </a:stretch>
        </p:blipFill>
        <p:spPr>
          <a:xfrm>
            <a:off x="3819930" y="2239143"/>
            <a:ext cx="4613100" cy="3921814"/>
          </a:xfrm>
          <a:prstGeom prst="rect">
            <a:avLst/>
          </a:prstGeom>
        </p:spPr>
      </p:pic>
    </p:spTree>
    <p:extLst>
      <p:ext uri="{BB962C8B-B14F-4D97-AF65-F5344CB8AC3E}">
        <p14:creationId xmlns:p14="http://schemas.microsoft.com/office/powerpoint/2010/main" val="32519070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5937" y="336242"/>
            <a:ext cx="5932265"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US" sz="28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RDA - Resource Description and Access </a:t>
            </a:r>
            <a:endParaRPr lang="en-US" sz="2800" dirty="0">
              <a:solidFill>
                <a:schemeClr val="accent5">
                  <a:lumMod val="50000"/>
                </a:schemeClr>
              </a:solidFill>
            </a:endParaRPr>
          </a:p>
        </p:txBody>
      </p:sp>
      <p:sp>
        <p:nvSpPr>
          <p:cNvPr id="4" name="Rectangle 3"/>
          <p:cNvSpPr/>
          <p:nvPr/>
        </p:nvSpPr>
        <p:spPr>
          <a:xfrm>
            <a:off x="577416" y="1430525"/>
            <a:ext cx="4686283" cy="1877437"/>
          </a:xfrm>
          <a:prstGeom prst="rect">
            <a:avLst/>
          </a:prstGeom>
        </p:spPr>
        <p:txBody>
          <a:bodyPr wrap="none">
            <a:spAutoFit/>
          </a:bodyPr>
          <a:lstStyle/>
          <a:p>
            <a:r>
              <a:rPr lang="en-US"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RDA’s mantra - “take what you see.” </a:t>
            </a:r>
          </a:p>
          <a:p>
            <a:pPr marL="285750" indent="-285750">
              <a:buFont typeface="Arial" panose="020B0604020202020204" pitchFamily="34" charset="0"/>
              <a:buChar char="•"/>
            </a:pPr>
            <a:r>
              <a:rPr lang="en-US" sz="2000" b="1" dirty="0">
                <a:solidFill>
                  <a:schemeClr val="tx2"/>
                </a:solidFill>
              </a:rPr>
              <a:t>No Latin abbreviations</a:t>
            </a:r>
          </a:p>
          <a:p>
            <a:pPr marL="285750" indent="-285750">
              <a:buFont typeface="Arial" panose="020B0604020202020204" pitchFamily="34" charset="0"/>
              <a:buChar char="•"/>
            </a:pPr>
            <a:r>
              <a:rPr lang="en-US" sz="2000" b="1" dirty="0">
                <a:solidFill>
                  <a:schemeClr val="tx2"/>
                </a:solidFill>
              </a:rPr>
              <a:t>Names are in a fuller form</a:t>
            </a:r>
          </a:p>
          <a:p>
            <a:pPr marL="285750" indent="-285750">
              <a:buFont typeface="Arial" panose="020B0604020202020204" pitchFamily="34" charset="0"/>
              <a:buChar char="•"/>
            </a:pPr>
            <a:r>
              <a:rPr lang="en-US" sz="2000" b="1" dirty="0">
                <a:solidFill>
                  <a:schemeClr val="tx2"/>
                </a:solidFill>
              </a:rPr>
              <a:t>Replace GMD by content/carrier/media</a:t>
            </a:r>
          </a:p>
          <a:p>
            <a:endParaRPr lang="en-US" dirty="0"/>
          </a:p>
          <a:p>
            <a:endParaRPr lang="en-US" dirty="0"/>
          </a:p>
        </p:txBody>
      </p:sp>
      <p:pic>
        <p:nvPicPr>
          <p:cNvPr id="5" name="Picture 4"/>
          <p:cNvPicPr/>
          <p:nvPr/>
        </p:nvPicPr>
        <p:blipFill>
          <a:blip r:embed="rId3"/>
          <a:stretch>
            <a:fillRect/>
          </a:stretch>
        </p:blipFill>
        <p:spPr>
          <a:xfrm>
            <a:off x="5486400" y="1079292"/>
            <a:ext cx="6220918" cy="4811842"/>
          </a:xfrm>
          <a:prstGeom prst="rect">
            <a:avLst/>
          </a:prstGeom>
        </p:spPr>
      </p:pic>
      <p:pic>
        <p:nvPicPr>
          <p:cNvPr id="6" name="Picture 5"/>
          <p:cNvPicPr>
            <a:picLocks noChangeAspect="1"/>
          </p:cNvPicPr>
          <p:nvPr/>
        </p:nvPicPr>
        <p:blipFill>
          <a:blip r:embed="rId4"/>
          <a:stretch>
            <a:fillRect/>
          </a:stretch>
        </p:blipFill>
        <p:spPr>
          <a:xfrm>
            <a:off x="542708" y="3609845"/>
            <a:ext cx="4720991" cy="1921526"/>
          </a:xfrm>
          <a:prstGeom prst="rect">
            <a:avLst/>
          </a:prstGeom>
        </p:spPr>
      </p:pic>
    </p:spTree>
    <p:extLst>
      <p:ext uri="{BB962C8B-B14F-4D97-AF65-F5344CB8AC3E}">
        <p14:creationId xmlns:p14="http://schemas.microsoft.com/office/powerpoint/2010/main" val="37591077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5939540" y="1892358"/>
            <a:ext cx="5426075" cy="1485900"/>
          </a:xfrm>
          <a:prstGeom prst="rect">
            <a:avLst/>
          </a:prstGeom>
        </p:spPr>
      </p:pic>
      <p:pic>
        <p:nvPicPr>
          <p:cNvPr id="3" name="Picture 2"/>
          <p:cNvPicPr>
            <a:picLocks noChangeAspect="1"/>
          </p:cNvPicPr>
          <p:nvPr/>
        </p:nvPicPr>
        <p:blipFill>
          <a:blip r:embed="rId3"/>
          <a:stretch>
            <a:fillRect/>
          </a:stretch>
        </p:blipFill>
        <p:spPr>
          <a:xfrm>
            <a:off x="5789638" y="3425883"/>
            <a:ext cx="4867275" cy="1362075"/>
          </a:xfrm>
          <a:prstGeom prst="rect">
            <a:avLst/>
          </a:prstGeom>
        </p:spPr>
      </p:pic>
      <p:pic>
        <p:nvPicPr>
          <p:cNvPr id="5" name="Picture 4"/>
          <p:cNvPicPr>
            <a:picLocks noChangeAspect="1"/>
          </p:cNvPicPr>
          <p:nvPr/>
        </p:nvPicPr>
        <p:blipFill>
          <a:blip r:embed="rId4"/>
          <a:stretch>
            <a:fillRect/>
          </a:stretch>
        </p:blipFill>
        <p:spPr>
          <a:xfrm>
            <a:off x="646138" y="1844733"/>
            <a:ext cx="5143500" cy="2943225"/>
          </a:xfrm>
          <a:prstGeom prst="rect">
            <a:avLst/>
          </a:prstGeom>
        </p:spPr>
      </p:pic>
      <p:sp>
        <p:nvSpPr>
          <p:cNvPr id="7" name="Rectangle 6"/>
          <p:cNvSpPr/>
          <p:nvPr/>
        </p:nvSpPr>
        <p:spPr>
          <a:xfrm>
            <a:off x="291212" y="533259"/>
            <a:ext cx="8508483" cy="923330"/>
          </a:xfrm>
          <a:prstGeom prst="rect">
            <a:avLst/>
          </a:prstGeom>
          <a:noFill/>
        </p:spPr>
        <p:txBody>
          <a:bodyPr wrap="none" lIns="91440" tIns="45720" rIns="91440" bIns="45720">
            <a:spAutoFit/>
          </a:bodyPr>
          <a:lstStyle/>
          <a:p>
            <a:pPr algn="ctr"/>
            <a:r>
              <a:rPr lang="en-US" sz="5400" b="0" i="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RDA Fields in Various Formats</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0472703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E-Resources</a:t>
            </a:r>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4431" y="3985119"/>
            <a:ext cx="2228850" cy="1933575"/>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362231" y="2096359"/>
            <a:ext cx="2362200" cy="2240280"/>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6366674" y="2003989"/>
            <a:ext cx="3870960" cy="1714500"/>
          </a:xfrm>
          <a:prstGeom prst="rect">
            <a:avLst/>
          </a:prstGeom>
          <a:noFill/>
          <a:ln>
            <a:noFill/>
          </a:ln>
        </p:spPr>
      </p:pic>
      <p:sp>
        <p:nvSpPr>
          <p:cNvPr id="9" name="TextBox 8"/>
          <p:cNvSpPr txBox="1"/>
          <p:nvPr/>
        </p:nvSpPr>
        <p:spPr>
          <a:xfrm>
            <a:off x="3972233" y="2496244"/>
            <a:ext cx="2705292" cy="1015663"/>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000" dirty="0"/>
              <a:t>Access E-Resource </a:t>
            </a:r>
          </a:p>
          <a:p>
            <a:r>
              <a:rPr lang="en-US" sz="2000" dirty="0"/>
              <a:t>titles in vendor modules</a:t>
            </a:r>
          </a:p>
          <a:p>
            <a:r>
              <a:rPr lang="en-US" sz="2000" dirty="0"/>
              <a:t>on the PAC</a:t>
            </a:r>
          </a:p>
        </p:txBody>
      </p:sp>
    </p:spTree>
    <p:extLst>
      <p:ext uri="{BB962C8B-B14F-4D97-AF65-F5344CB8AC3E}">
        <p14:creationId xmlns:p14="http://schemas.microsoft.com/office/powerpoint/2010/main" val="17821769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284357" y="1590911"/>
            <a:ext cx="7572375" cy="3933825"/>
          </a:xfrm>
          <a:prstGeom prst="rect">
            <a:avLst/>
          </a:prstGeom>
          <a:noFill/>
          <a:ln>
            <a:noFill/>
          </a:ln>
        </p:spPr>
      </p:pic>
      <p:sp>
        <p:nvSpPr>
          <p:cNvPr id="3" name="TextBox 2"/>
          <p:cNvSpPr txBox="1"/>
          <p:nvPr/>
        </p:nvSpPr>
        <p:spPr>
          <a:xfrm>
            <a:off x="912379" y="622473"/>
            <a:ext cx="2727991" cy="707886"/>
          </a:xfrm>
          <a:prstGeom prst="rect">
            <a:avLst/>
          </a:prstGeom>
          <a:ln>
            <a:solidFill>
              <a:srgbClr val="002060"/>
            </a:solidFill>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000" dirty="0"/>
              <a:t>or via the link in the </a:t>
            </a:r>
          </a:p>
          <a:p>
            <a:r>
              <a:rPr lang="en-US" sz="2000" dirty="0"/>
              <a:t>Bib record in our catalog</a:t>
            </a:r>
          </a:p>
        </p:txBody>
      </p:sp>
    </p:spTree>
    <p:extLst>
      <p:ext uri="{BB962C8B-B14F-4D97-AF65-F5344CB8AC3E}">
        <p14:creationId xmlns:p14="http://schemas.microsoft.com/office/powerpoint/2010/main" val="30690256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538" y="554637"/>
            <a:ext cx="6055802" cy="1681762"/>
          </a:xfrm>
          <a:prstGeom prst="rect">
            <a:avLst/>
          </a:prstGeom>
          <a:noFill/>
          <a:ln>
            <a:noFill/>
          </a:ln>
        </p:spPr>
      </p:pic>
      <p:pic>
        <p:nvPicPr>
          <p:cNvPr id="3" name="Picture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1599" y="2236399"/>
            <a:ext cx="6323796" cy="3852355"/>
          </a:xfrm>
          <a:prstGeom prst="rect">
            <a:avLst/>
          </a:prstGeom>
          <a:noFill/>
          <a:ln>
            <a:noFill/>
          </a:ln>
        </p:spPr>
      </p:pic>
      <p:sp>
        <p:nvSpPr>
          <p:cNvPr id="6" name="TextBox 5"/>
          <p:cNvSpPr txBox="1"/>
          <p:nvPr/>
        </p:nvSpPr>
        <p:spPr>
          <a:xfrm>
            <a:off x="884420" y="3484868"/>
            <a:ext cx="4338047" cy="523220"/>
          </a:xfrm>
          <a:prstGeom prst="rect">
            <a:avLst/>
          </a:prstGeom>
          <a:noFill/>
        </p:spPr>
        <p:txBody>
          <a:bodyPr wrap="none" rtlCol="0">
            <a:spAutoFit/>
          </a:bodyPr>
          <a:lstStyle/>
          <a:p>
            <a:r>
              <a:rPr lang="en-US" sz="2800" dirty="0">
                <a:solidFill>
                  <a:schemeClr val="tx2"/>
                </a:solidFill>
              </a:rPr>
              <a:t>Record in </a:t>
            </a:r>
            <a:r>
              <a:rPr lang="en-US" sz="2800" b="1" dirty="0" err="1">
                <a:ln w="22225">
                  <a:solidFill>
                    <a:schemeClr val="accent2"/>
                  </a:solidFill>
                  <a:prstDash val="solid"/>
                </a:ln>
                <a:solidFill>
                  <a:schemeClr val="accent2">
                    <a:lumMod val="40000"/>
                    <a:lumOff val="60000"/>
                  </a:schemeClr>
                </a:solidFill>
              </a:rPr>
              <a:t>OverDrive</a:t>
            </a:r>
            <a:r>
              <a:rPr lang="en-US" sz="2800" dirty="0"/>
              <a:t> </a:t>
            </a:r>
            <a:r>
              <a:rPr lang="en-US" sz="2800" dirty="0">
                <a:solidFill>
                  <a:schemeClr val="tx2"/>
                </a:solidFill>
              </a:rPr>
              <a:t>module</a:t>
            </a:r>
          </a:p>
        </p:txBody>
      </p:sp>
      <p:sp>
        <p:nvSpPr>
          <p:cNvPr id="7" name="TextBox 6"/>
          <p:cNvSpPr txBox="1"/>
          <p:nvPr/>
        </p:nvSpPr>
        <p:spPr>
          <a:xfrm>
            <a:off x="7710214" y="634373"/>
            <a:ext cx="3115789" cy="523220"/>
          </a:xfrm>
          <a:prstGeom prst="rect">
            <a:avLst/>
          </a:prstGeom>
          <a:noFill/>
        </p:spPr>
        <p:txBody>
          <a:bodyPr wrap="none" rtlCol="0">
            <a:spAutoFit/>
          </a:bodyPr>
          <a:lstStyle/>
          <a:p>
            <a:pPr algn="ctr"/>
            <a:r>
              <a:rPr lang="en-US" sz="2800" dirty="0">
                <a:solidFill>
                  <a:schemeClr val="tx2"/>
                </a:solidFill>
              </a:rPr>
              <a:t>Bib record in </a:t>
            </a:r>
            <a:r>
              <a:rPr lang="en-US" sz="2800" b="1" dirty="0">
                <a:ln w="22225">
                  <a:solidFill>
                    <a:schemeClr val="accent2"/>
                  </a:solidFill>
                  <a:prstDash val="solid"/>
                </a:ln>
                <a:solidFill>
                  <a:schemeClr val="accent2">
                    <a:lumMod val="40000"/>
                    <a:lumOff val="60000"/>
                  </a:schemeClr>
                </a:solidFill>
              </a:rPr>
              <a:t>Polaris</a:t>
            </a:r>
          </a:p>
        </p:txBody>
      </p:sp>
    </p:spTree>
    <p:extLst>
      <p:ext uri="{BB962C8B-B14F-4D97-AF65-F5344CB8AC3E}">
        <p14:creationId xmlns:p14="http://schemas.microsoft.com/office/powerpoint/2010/main" val="20574029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495196" y="315015"/>
            <a:ext cx="5800674" cy="2937852"/>
          </a:xfrm>
          <a:prstGeom prst="rect">
            <a:avLst/>
          </a:prstGeom>
          <a:noFill/>
          <a:ln>
            <a:noFill/>
          </a:ln>
        </p:spPr>
      </p:pic>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597" y="2098623"/>
            <a:ext cx="6400800" cy="3552669"/>
          </a:xfrm>
          <a:prstGeom prst="rect">
            <a:avLst/>
          </a:prstGeom>
          <a:noFill/>
          <a:ln>
            <a:noFill/>
          </a:ln>
        </p:spPr>
      </p:pic>
      <p:sp>
        <p:nvSpPr>
          <p:cNvPr id="4" name="TextBox 3"/>
          <p:cNvSpPr txBox="1"/>
          <p:nvPr/>
        </p:nvSpPr>
        <p:spPr>
          <a:xfrm>
            <a:off x="686216" y="3690291"/>
            <a:ext cx="362548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a:solidFill>
                  <a:schemeClr val="tx1"/>
                </a:solidFill>
              </a:rPr>
              <a:t>Not currently available via </a:t>
            </a:r>
            <a:r>
              <a:rPr lang="en-US" dirty="0" err="1">
                <a:solidFill>
                  <a:schemeClr val="tx1"/>
                </a:solidFill>
              </a:rPr>
              <a:t>OverDrive</a:t>
            </a:r>
            <a:endParaRPr lang="en-US" dirty="0">
              <a:solidFill>
                <a:schemeClr val="tx1"/>
              </a:solidFill>
            </a:endParaRPr>
          </a:p>
        </p:txBody>
      </p:sp>
      <p:sp>
        <p:nvSpPr>
          <p:cNvPr id="5" name="Right Arrow 4"/>
          <p:cNvSpPr/>
          <p:nvPr/>
        </p:nvSpPr>
        <p:spPr>
          <a:xfrm>
            <a:off x="4092315" y="4322188"/>
            <a:ext cx="764498" cy="34971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440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 Record Templates in Polaris</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19135" y="2038663"/>
            <a:ext cx="5064072" cy="3075705"/>
          </a:xfrm>
          <a:prstGeom prst="rect">
            <a:avLst/>
          </a:prstGeom>
          <a:noFill/>
          <a:ln>
            <a:noFill/>
          </a:ln>
        </p:spPr>
      </p:pic>
      <p:sp>
        <p:nvSpPr>
          <p:cNvPr id="5" name="TextBox 4"/>
          <p:cNvSpPr txBox="1"/>
          <p:nvPr/>
        </p:nvSpPr>
        <p:spPr>
          <a:xfrm>
            <a:off x="6745574" y="2563318"/>
            <a:ext cx="2813591" cy="646331"/>
          </a:xfrm>
          <a:prstGeom prst="rect">
            <a:avLst/>
          </a:prstGeom>
          <a:noFill/>
        </p:spPr>
        <p:txBody>
          <a:bodyPr wrap="none" rtlCol="0">
            <a:spAutoFit/>
          </a:bodyPr>
          <a:lstStyle/>
          <a:p>
            <a:r>
              <a:rPr lang="en-US" sz="3600" b="1" dirty="0">
                <a:solidFill>
                  <a:schemeClr val="tx2">
                    <a:lumMod val="60000"/>
                    <a:lumOff val="40000"/>
                  </a:schemeClr>
                </a:solidFill>
                <a:latin typeface="Book Antiqua" panose="02040602050305030304" pitchFamily="18" charset="0"/>
              </a:rPr>
              <a:t>Polaris Help</a:t>
            </a:r>
          </a:p>
        </p:txBody>
      </p:sp>
    </p:spTree>
    <p:extLst>
      <p:ext uri="{BB962C8B-B14F-4D97-AF65-F5344CB8AC3E}">
        <p14:creationId xmlns:p14="http://schemas.microsoft.com/office/powerpoint/2010/main" val="1761523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479685"/>
            <a:ext cx="4501540" cy="1227404"/>
          </a:xfrm>
        </p:spPr>
        <p:txBody>
          <a:bodyPr>
            <a:noAutofit/>
          </a:bodyPr>
          <a:lstStyle/>
          <a:p>
            <a:br>
              <a:rPr lang="en-US" sz="1800" dirty="0">
                <a:solidFill>
                  <a:srgbClr val="0099FF"/>
                </a:solidFill>
              </a:rPr>
            </a:br>
            <a:br>
              <a:rPr lang="en-US" sz="1800" dirty="0">
                <a:solidFill>
                  <a:srgbClr val="0099FF"/>
                </a:solidFill>
              </a:rPr>
            </a:br>
            <a:br>
              <a:rPr lang="en-US" sz="1800" dirty="0">
                <a:solidFill>
                  <a:srgbClr val="0099FF"/>
                </a:solidFill>
              </a:rPr>
            </a:br>
            <a:r>
              <a:rPr lang="en-US" sz="1800" dirty="0">
                <a:solidFill>
                  <a:schemeClr val="accent2"/>
                </a:solidFill>
              </a:rPr>
              <a:t>Type of record </a:t>
            </a:r>
            <a:r>
              <a:rPr lang="en-US" sz="1800" b="1" dirty="0">
                <a:solidFill>
                  <a:schemeClr val="accent2"/>
                </a:solidFill>
              </a:rPr>
              <a:t>a – Language material</a:t>
            </a:r>
            <a:r>
              <a:rPr lang="en-US" sz="1800" dirty="0">
                <a:solidFill>
                  <a:schemeClr val="accent2"/>
                </a:solidFill>
              </a:rPr>
              <a:t> </a:t>
            </a:r>
            <a:br>
              <a:rPr lang="en-US" sz="1800" dirty="0">
                <a:solidFill>
                  <a:schemeClr val="accent2"/>
                </a:solidFill>
              </a:rPr>
            </a:br>
            <a:r>
              <a:rPr lang="en-US" sz="1800" dirty="0">
                <a:solidFill>
                  <a:schemeClr val="accent2"/>
                </a:solidFill>
              </a:rPr>
              <a:t>Bibliographic level</a:t>
            </a:r>
            <a:r>
              <a:rPr lang="en-US" sz="1800" b="1" dirty="0">
                <a:solidFill>
                  <a:schemeClr val="accent2"/>
                </a:solidFill>
              </a:rPr>
              <a:t> m – Monograph</a:t>
            </a:r>
            <a:br>
              <a:rPr lang="en-US" sz="1800" dirty="0">
                <a:solidFill>
                  <a:schemeClr val="accent2"/>
                </a:solidFill>
              </a:rPr>
            </a:br>
            <a:r>
              <a:rPr lang="en-US" sz="1800" dirty="0">
                <a:solidFill>
                  <a:schemeClr val="accent2"/>
                </a:solidFill>
              </a:rPr>
              <a:t>Coding</a:t>
            </a:r>
            <a:r>
              <a:rPr lang="en-US" sz="1800" b="1" dirty="0">
                <a:solidFill>
                  <a:schemeClr val="accent2"/>
                </a:solidFill>
              </a:rPr>
              <a:t> - MARC-8</a:t>
            </a:r>
            <a:r>
              <a:rPr lang="en-US" sz="1800" dirty="0">
                <a:solidFill>
                  <a:schemeClr val="accent2"/>
                </a:solidFill>
              </a:rPr>
              <a:t> </a:t>
            </a:r>
            <a:br>
              <a:rPr lang="en-US" sz="1800" dirty="0">
                <a:solidFill>
                  <a:schemeClr val="accent2"/>
                </a:solidFill>
              </a:rPr>
            </a:br>
            <a:r>
              <a:rPr lang="en-US" sz="1800" dirty="0">
                <a:solidFill>
                  <a:schemeClr val="accent2"/>
                </a:solidFill>
              </a:rPr>
              <a:t>Encoding level </a:t>
            </a:r>
            <a:r>
              <a:rPr lang="en-US" sz="1800" b="1" dirty="0">
                <a:solidFill>
                  <a:schemeClr val="accent2"/>
                </a:solidFill>
              </a:rPr>
              <a:t>- Full level</a:t>
            </a:r>
            <a:br>
              <a:rPr lang="en-US" sz="1800" dirty="0">
                <a:solidFill>
                  <a:schemeClr val="accent2"/>
                </a:solidFill>
              </a:rPr>
            </a:br>
            <a:r>
              <a:rPr lang="en-US" sz="1800" dirty="0">
                <a:solidFill>
                  <a:schemeClr val="accent2"/>
                </a:solidFill>
              </a:rPr>
              <a:t>Descriptive cataloging (RDA) </a:t>
            </a:r>
            <a:r>
              <a:rPr lang="en-US" sz="1800" b="1" dirty="0" err="1">
                <a:solidFill>
                  <a:schemeClr val="accent2"/>
                </a:solidFill>
              </a:rPr>
              <a:t>i</a:t>
            </a:r>
            <a:r>
              <a:rPr lang="en-US" sz="1800" b="1" dirty="0">
                <a:solidFill>
                  <a:schemeClr val="accent2"/>
                </a:solidFill>
              </a:rPr>
              <a:t> – ISBD</a:t>
            </a:r>
            <a:br>
              <a:rPr lang="en-US" sz="1800" b="1" dirty="0">
                <a:solidFill>
                  <a:srgbClr val="0099FF"/>
                </a:solidFill>
              </a:rPr>
            </a:br>
            <a:r>
              <a:rPr lang="en-US" sz="1800" b="1" dirty="0">
                <a:solidFill>
                  <a:srgbClr val="0099FF"/>
                </a:solidFill>
              </a:rPr>
              <a:t>These codes =  This display</a:t>
            </a:r>
            <a:endParaRPr lang="en-US" sz="1800" dirty="0"/>
          </a:p>
        </p:txBody>
      </p:sp>
      <p:pic>
        <p:nvPicPr>
          <p:cNvPr id="7" name="Content Placeholder 6"/>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263083" y="1846264"/>
            <a:ext cx="4169933" cy="3745068"/>
          </a:xfrm>
          <a:prstGeom prst="rect">
            <a:avLst/>
          </a:prstGeom>
          <a:noFill/>
          <a:ln>
            <a:noFill/>
          </a:ln>
        </p:spPr>
      </p:pic>
      <p:pic>
        <p:nvPicPr>
          <p:cNvPr id="8" name="Content Placeholder 7"/>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011056" y="2233534"/>
            <a:ext cx="5144307" cy="3044191"/>
          </a:xfrm>
          <a:prstGeom prst="rect">
            <a:avLst/>
          </a:prstGeom>
          <a:noFill/>
          <a:ln>
            <a:noFill/>
          </a:ln>
        </p:spPr>
      </p:pic>
      <p:sp>
        <p:nvSpPr>
          <p:cNvPr id="10" name="Equal 9"/>
          <p:cNvSpPr/>
          <p:nvPr/>
        </p:nvSpPr>
        <p:spPr>
          <a:xfrm>
            <a:off x="5598820" y="734518"/>
            <a:ext cx="619418" cy="525142"/>
          </a:xfrm>
          <a:prstGeom prst="mathEqua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7135318" y="479685"/>
            <a:ext cx="4020045" cy="461665"/>
          </a:xfrm>
          <a:prstGeom prst="rect">
            <a:avLst/>
          </a:prstGeom>
          <a:noFill/>
        </p:spPr>
        <p:txBody>
          <a:bodyPr wrap="square" rtlCol="0">
            <a:spAutoFit/>
          </a:bodyPr>
          <a:lstStyle/>
          <a:p>
            <a:r>
              <a:rPr lang="en-US" sz="2400" dirty="0">
                <a:solidFill>
                  <a:srgbClr val="0099FF"/>
                </a:solidFill>
              </a:rPr>
              <a:t> Display in PAC view</a:t>
            </a:r>
            <a:endParaRPr lang="en-US" sz="2400" dirty="0"/>
          </a:p>
        </p:txBody>
      </p:sp>
    </p:spTree>
    <p:extLst>
      <p:ext uri="{BB962C8B-B14F-4D97-AF65-F5344CB8AC3E}">
        <p14:creationId xmlns:p14="http://schemas.microsoft.com/office/powerpoint/2010/main" val="28012212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41" descr="Warning"/>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2141" y="619786"/>
            <a:ext cx="617220" cy="617220"/>
          </a:xfrm>
          <a:prstGeom prst="rect">
            <a:avLst/>
          </a:prstGeom>
        </p:spPr>
      </p:pic>
      <p:pic>
        <p:nvPicPr>
          <p:cNvPr id="3" name="Graphic 141" descr="Warning"/>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36271" y="619786"/>
            <a:ext cx="617220" cy="617220"/>
          </a:xfrm>
          <a:prstGeom prst="rect">
            <a:avLst/>
          </a:prstGeom>
        </p:spPr>
      </p:pic>
      <p:sp>
        <p:nvSpPr>
          <p:cNvPr id="4" name="Rectangle 3"/>
          <p:cNvSpPr/>
          <p:nvPr/>
        </p:nvSpPr>
        <p:spPr>
          <a:xfrm>
            <a:off x="4025626" y="1229828"/>
            <a:ext cx="3114379" cy="461665"/>
          </a:xfrm>
          <a:prstGeom prst="rect">
            <a:avLst/>
          </a:prstGeom>
        </p:spPr>
        <p:txBody>
          <a:bodyPr wrap="square">
            <a:spAutoFit/>
          </a:bodyPr>
          <a:lstStyle/>
          <a:p>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Proceed With Caution!</a:t>
            </a: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rgbClr val="FF0000"/>
              </a:solidFill>
            </a:endParaRPr>
          </a:p>
        </p:txBody>
      </p:sp>
      <p:sp>
        <p:nvSpPr>
          <p:cNvPr id="6" name="Rectangle 5"/>
          <p:cNvSpPr/>
          <p:nvPr/>
        </p:nvSpPr>
        <p:spPr>
          <a:xfrm>
            <a:off x="1229194" y="1876565"/>
            <a:ext cx="9533743" cy="3556358"/>
          </a:xfrm>
          <a:prstGeom prst="rect">
            <a:avLst/>
          </a:prstGeom>
        </p:spPr>
        <p:txBody>
          <a:bodyPr wrap="square">
            <a:spAutoFit/>
          </a:bodyPr>
          <a:lstStyle/>
          <a:p>
            <a:pPr>
              <a:lnSpc>
                <a:spcPct val="115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#1 Important note: Copy and paste whenever possible</a:t>
            </a:r>
            <a:r>
              <a:rPr lang="en-US" dirty="0">
                <a:latin typeface="Calibri" panose="020F0502020204030204" pitchFamily="34" charset="0"/>
                <a:ea typeface="Calibri" panose="020F0502020204030204" pitchFamily="34" charset="0"/>
                <a:cs typeface="Times New Roman" panose="02020603050405020304" pitchFamily="18" charset="0"/>
              </a:rPr>
              <a:t>. If you know you have the correct author in another bib you can copy the entire field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914400" marR="0" indent="-914400">
              <a:lnSpc>
                <a:spcPct val="115000"/>
              </a:lnSpc>
              <a:spcBef>
                <a:spcPts val="0"/>
              </a:spcBef>
              <a:spcAft>
                <a:spcPts val="0"/>
              </a:spcAft>
              <a:tabLst>
                <a:tab pos="457200" algn="l"/>
                <a:tab pos="914400" algn="l"/>
              </a:tabLst>
            </a:pPr>
            <a:r>
              <a:rPr lang="en-US" sz="1200" dirty="0">
                <a:solidFill>
                  <a:srgbClr val="0000FF"/>
                </a:solidFill>
                <a:latin typeface="Courier New" panose="02070309020205020404" pitchFamily="49" charset="0"/>
                <a:ea typeface="Calibri" panose="020F0502020204030204" pitchFamily="34" charset="0"/>
                <a:cs typeface="Times New Roman" panose="02020603050405020304" pitchFamily="18" charset="0"/>
              </a:rPr>
              <a:t>100	</a:t>
            </a:r>
            <a:r>
              <a:rPr lang="en-US" sz="1200" dirty="0">
                <a:solidFill>
                  <a:srgbClr val="FF00FF"/>
                </a:solidFill>
                <a:latin typeface="Courier New" panose="02070309020205020404" pitchFamily="49" charset="0"/>
                <a:ea typeface="Calibri" panose="020F0502020204030204" pitchFamily="34" charset="0"/>
                <a:cs typeface="Times New Roman" panose="02020603050405020304" pitchFamily="18" charset="0"/>
              </a:rPr>
              <a:t>1 	</a:t>
            </a:r>
            <a:r>
              <a:rPr lang="en-US" sz="12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a:t>
            </a:r>
            <a:r>
              <a:rPr lang="en-US" sz="1200" dirty="0" err="1">
                <a:solidFill>
                  <a:srgbClr val="00A000"/>
                </a:solidFill>
                <a:latin typeface="Segoe UI" panose="020B0502040204020203" pitchFamily="34" charset="0"/>
                <a:ea typeface="Calibri" panose="020F0502020204030204" pitchFamily="34" charset="0"/>
                <a:cs typeface="Times New Roman" panose="02020603050405020304" pitchFamily="18" charset="0"/>
              </a:rPr>
              <a:t>a</a:t>
            </a:r>
            <a:r>
              <a:rPr lang="en-US" sz="1200" dirty="0" err="1">
                <a:latin typeface="Segoe UI" panose="020B0502040204020203" pitchFamily="34" charset="0"/>
                <a:ea typeface="Calibri" panose="020F0502020204030204" pitchFamily="34" charset="0"/>
                <a:cs typeface="Times New Roman" panose="02020603050405020304" pitchFamily="18" charset="0"/>
              </a:rPr>
              <a:t>Goodman</a:t>
            </a:r>
            <a:r>
              <a:rPr lang="en-US" sz="1200" dirty="0">
                <a:latin typeface="Segoe UI" panose="020B0502040204020203" pitchFamily="34" charset="0"/>
                <a:ea typeface="Calibri" panose="020F0502020204030204" pitchFamily="34" charset="0"/>
                <a:cs typeface="Times New Roman" panose="02020603050405020304" pitchFamily="18" charset="0"/>
              </a:rPr>
              <a:t>, Elizabeth,</a:t>
            </a:r>
            <a:r>
              <a:rPr lang="en-US" sz="1200" dirty="0">
                <a:solidFill>
                  <a:srgbClr val="00A000"/>
                </a:solidFill>
                <a:latin typeface="Segoe UI" panose="020B0502040204020203" pitchFamily="34" charset="0"/>
                <a:ea typeface="Calibri" panose="020F0502020204030204" pitchFamily="34" charset="0"/>
                <a:cs typeface="Times New Roman" panose="02020603050405020304" pitchFamily="18" charset="0"/>
              </a:rPr>
              <a:t>‡d</a:t>
            </a:r>
            <a:r>
              <a:rPr lang="en-US" sz="1200" dirty="0">
                <a:latin typeface="Segoe UI" panose="020B0502040204020203" pitchFamily="34" charset="0"/>
                <a:ea typeface="Calibri" panose="020F0502020204030204" pitchFamily="34" charset="0"/>
                <a:cs typeface="Times New Roman" panose="02020603050405020304" pitchFamily="18" charset="0"/>
              </a:rPr>
              <a:t>1980-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 And paste it into your bib.</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Check the name, subjects, series, genres in Authorities, and copy and paste them in from Authorities, </a:t>
            </a:r>
            <a:r>
              <a:rPr lang="en-US" dirty="0" err="1">
                <a:latin typeface="Calibri" panose="020F0502020204030204" pitchFamily="34" charset="0"/>
                <a:ea typeface="Calibri" panose="020F0502020204030204" pitchFamily="34" charset="0"/>
                <a:cs typeface="Times New Roman" panose="02020603050405020304" pitchFamily="18" charset="0"/>
              </a:rPr>
              <a:t>Worldcat</a:t>
            </a:r>
            <a:r>
              <a:rPr lang="en-US" dirty="0">
                <a:latin typeface="Calibri" panose="020F0502020204030204" pitchFamily="34" charset="0"/>
                <a:ea typeface="Calibri" panose="020F0502020204030204" pitchFamily="34" charset="0"/>
                <a:cs typeface="Times New Roman" panose="02020603050405020304" pitchFamily="18" charset="0"/>
              </a:rPr>
              <a:t>, or another bib record to save time and reduce errors.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#2 Important note:</a:t>
            </a:r>
            <a:r>
              <a:rPr lang="en-US" dirty="0">
                <a:latin typeface="Calibri" panose="020F0502020204030204" pitchFamily="34" charset="0"/>
                <a:ea typeface="Calibri" panose="020F0502020204030204" pitchFamily="34" charset="0"/>
                <a:cs typeface="Times New Roman" panose="02020603050405020304" pitchFamily="18" charset="0"/>
              </a:rPr>
              <a:t> The new bib created from the template is missing the Date 1, the Audience, Place of Publication, etc., in the 008, and the call#, etc. Edit 008 and </a:t>
            </a:r>
            <a:r>
              <a:rPr lang="en-US" b="1" dirty="0">
                <a:latin typeface="Calibri" panose="020F0502020204030204" pitchFamily="34" charset="0"/>
                <a:ea typeface="Calibri" panose="020F0502020204030204" pitchFamily="34" charset="0"/>
                <a:cs typeface="Times New Roman" panose="02020603050405020304" pitchFamily="18" charset="0"/>
              </a:rPr>
              <a:t>add the date</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dirty="0">
                <a:latin typeface="Calibri" panose="020F0502020204030204" pitchFamily="34" charset="0"/>
                <a:ea typeface="Calibri" panose="020F0502020204030204" pitchFamily="34" charset="0"/>
                <a:cs typeface="Times New Roman" panose="02020603050405020304" pitchFamily="18" charset="0"/>
              </a:rPr>
              <a:t>Place of pub</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dirty="0">
                <a:latin typeface="Calibri" panose="020F0502020204030204" pitchFamily="34" charset="0"/>
                <a:ea typeface="Calibri" panose="020F0502020204030204" pitchFamily="34" charset="0"/>
                <a:cs typeface="Times New Roman" panose="02020603050405020304" pitchFamily="18" charset="0"/>
              </a:rPr>
              <a:t>Audience</a:t>
            </a:r>
            <a:r>
              <a:rPr lang="en-US" dirty="0">
                <a:latin typeface="Calibri" panose="020F0502020204030204" pitchFamily="34" charset="0"/>
                <a:ea typeface="Calibri" panose="020F0502020204030204" pitchFamily="34" charset="0"/>
                <a:cs typeface="Times New Roman" panose="02020603050405020304" pitchFamily="18" charset="0"/>
              </a:rPr>
              <a:t> and any other info you have (</a:t>
            </a:r>
            <a:r>
              <a:rPr lang="en-US" b="1" dirty="0">
                <a:latin typeface="Calibri" panose="020F0502020204030204" pitchFamily="34" charset="0"/>
                <a:ea typeface="Calibri" panose="020F0502020204030204" pitchFamily="34" charset="0"/>
                <a:cs typeface="Times New Roman" panose="02020603050405020304" pitchFamily="18" charset="0"/>
              </a:rPr>
              <a:t>Index, Comics/graphic novels, Biographical</a:t>
            </a:r>
            <a:r>
              <a:rPr lang="en-US" dirty="0">
                <a:latin typeface="Calibri" panose="020F0502020204030204" pitchFamily="34" charset="0"/>
                <a:ea typeface="Calibri" panose="020F0502020204030204" pitchFamily="34" charset="0"/>
                <a:cs typeface="Times New Roman" panose="02020603050405020304" pitchFamily="18" charset="0"/>
              </a:rPr>
              <a:t> material), and make sure the </a:t>
            </a:r>
            <a:r>
              <a:rPr lang="en-US" b="1" dirty="0">
                <a:latin typeface="Calibri" panose="020F0502020204030204" pitchFamily="34" charset="0"/>
                <a:ea typeface="Calibri" panose="020F0502020204030204" pitchFamily="34" charset="0"/>
                <a:cs typeface="Times New Roman" panose="02020603050405020304" pitchFamily="18" charset="0"/>
              </a:rPr>
              <a:t>Literary form</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dirty="0">
                <a:latin typeface="Calibri" panose="020F0502020204030204" pitchFamily="34" charset="0"/>
                <a:ea typeface="Calibri" panose="020F0502020204030204" pitchFamily="34" charset="0"/>
                <a:cs typeface="Times New Roman" panose="02020603050405020304" pitchFamily="18" charset="0"/>
              </a:rPr>
              <a:t>Language </a:t>
            </a:r>
            <a:r>
              <a:rPr lang="en-US" dirty="0">
                <a:latin typeface="Calibri" panose="020F0502020204030204" pitchFamily="34" charset="0"/>
                <a:ea typeface="Calibri" panose="020F0502020204030204" pitchFamily="34" charset="0"/>
                <a:cs typeface="Times New Roman" panose="02020603050405020304" pitchFamily="18" charset="0"/>
              </a:rPr>
              <a:t>are correct.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57167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Polaris 5.5 Upgrade</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73180" y="1963711"/>
            <a:ext cx="5208004" cy="3570471"/>
          </a:xfrm>
          <a:prstGeom prst="rect">
            <a:avLst/>
          </a:prstGeom>
          <a:noFill/>
          <a:ln>
            <a:noFill/>
          </a:ln>
        </p:spPr>
      </p:pic>
      <p:sp>
        <p:nvSpPr>
          <p:cNvPr id="5" name="TextBox 4"/>
          <p:cNvSpPr txBox="1"/>
          <p:nvPr/>
        </p:nvSpPr>
        <p:spPr>
          <a:xfrm>
            <a:off x="8394491" y="2893101"/>
            <a:ext cx="3175100" cy="461665"/>
          </a:xfrm>
          <a:prstGeom prst="rect">
            <a:avLst/>
          </a:prstGeom>
          <a:noFill/>
        </p:spPr>
        <p:txBody>
          <a:bodyPr wrap="none" rtlCol="0">
            <a:spAutoFit/>
          </a:bodyPr>
          <a:lstStyle/>
          <a:p>
            <a:r>
              <a:rPr lang="en-US" sz="2400" b="1" dirty="0">
                <a:solidFill>
                  <a:srgbClr val="0066CC"/>
                </a:solidFill>
              </a:rPr>
              <a:t>New Layout and Design</a:t>
            </a:r>
          </a:p>
        </p:txBody>
      </p:sp>
    </p:spTree>
    <p:extLst>
      <p:ext uri="{BB962C8B-B14F-4D97-AF65-F5344CB8AC3E}">
        <p14:creationId xmlns:p14="http://schemas.microsoft.com/office/powerpoint/2010/main" val="3027246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2787" y="599607"/>
            <a:ext cx="7155179" cy="5202087"/>
          </a:xfrm>
          <a:prstGeom prst="rect">
            <a:avLst/>
          </a:prstGeom>
          <a:noFill/>
          <a:ln>
            <a:noFill/>
          </a:ln>
        </p:spPr>
      </p:pic>
      <p:sp>
        <p:nvSpPr>
          <p:cNvPr id="3" name="TextBox 2"/>
          <p:cNvSpPr txBox="1"/>
          <p:nvPr/>
        </p:nvSpPr>
        <p:spPr>
          <a:xfrm>
            <a:off x="764498" y="599607"/>
            <a:ext cx="1500988" cy="461665"/>
          </a:xfrm>
          <a:prstGeom prst="rect">
            <a:avLst/>
          </a:prstGeom>
          <a:noFill/>
        </p:spPr>
        <p:txBody>
          <a:bodyPr wrap="none" rtlCol="0">
            <a:spAutoFit/>
          </a:bodyPr>
          <a:lstStyle/>
          <a:p>
            <a:r>
              <a:rPr lang="en-US" sz="2400" b="1" dirty="0">
                <a:solidFill>
                  <a:srgbClr val="0066CC"/>
                </a:solidFill>
              </a:rPr>
              <a:t>New Icons</a:t>
            </a:r>
          </a:p>
        </p:txBody>
      </p:sp>
    </p:spTree>
    <p:extLst>
      <p:ext uri="{BB962C8B-B14F-4D97-AF65-F5344CB8AC3E}">
        <p14:creationId xmlns:p14="http://schemas.microsoft.com/office/powerpoint/2010/main" val="16227997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8564" y="164892"/>
            <a:ext cx="6420387" cy="5427689"/>
          </a:xfrm>
          <a:prstGeom prst="rect">
            <a:avLst/>
          </a:prstGeom>
          <a:noFill/>
          <a:ln>
            <a:noFill/>
          </a:ln>
        </p:spPr>
      </p:pic>
    </p:spTree>
    <p:extLst>
      <p:ext uri="{BB962C8B-B14F-4D97-AF65-F5344CB8AC3E}">
        <p14:creationId xmlns:p14="http://schemas.microsoft.com/office/powerpoint/2010/main" val="30264747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Baker &amp; Taylor Shelf-Ready Records</a:t>
            </a:r>
          </a:p>
        </p:txBody>
      </p:sp>
      <p:sp>
        <p:nvSpPr>
          <p:cNvPr id="2" name="TextBox 1"/>
          <p:cNvSpPr txBox="1"/>
          <p:nvPr/>
        </p:nvSpPr>
        <p:spPr>
          <a:xfrm>
            <a:off x="1648663" y="2250558"/>
            <a:ext cx="9803196" cy="1846659"/>
          </a:xfrm>
          <a:prstGeom prst="rect">
            <a:avLst/>
          </a:prstGeom>
          <a:noFill/>
        </p:spPr>
        <p:txBody>
          <a:bodyPr wrap="none" rtlCol="0">
            <a:spAutoFit/>
          </a:bodyPr>
          <a:lstStyle/>
          <a:p>
            <a:pPr marL="285750" indent="-285750">
              <a:buFont typeface="Wingdings" panose="05000000000000000000" pitchFamily="2" charset="2"/>
              <a:buChar char="v"/>
            </a:pPr>
            <a:r>
              <a:rPr lang="en-US" sz="2400" dirty="0">
                <a:solidFill>
                  <a:schemeClr val="accent5">
                    <a:lumMod val="50000"/>
                  </a:schemeClr>
                </a:solidFill>
              </a:rPr>
              <a:t>Streamline shelf-ready MARC record loading procedures</a:t>
            </a:r>
          </a:p>
          <a:p>
            <a:pPr marL="285750" indent="-285750">
              <a:buFont typeface="Wingdings" panose="05000000000000000000" pitchFamily="2" charset="2"/>
              <a:buChar char="v"/>
            </a:pPr>
            <a:r>
              <a:rPr lang="en-US" sz="2400" dirty="0">
                <a:solidFill>
                  <a:schemeClr val="accent5">
                    <a:lumMod val="50000"/>
                  </a:schemeClr>
                </a:solidFill>
              </a:rPr>
              <a:t>Consolidate loading to M/W/F</a:t>
            </a:r>
          </a:p>
          <a:p>
            <a:pPr marL="285750" indent="-285750">
              <a:buFont typeface="Wingdings" panose="05000000000000000000" pitchFamily="2" charset="2"/>
              <a:buChar char="v"/>
            </a:pPr>
            <a:r>
              <a:rPr lang="en-US" sz="2400" dirty="0">
                <a:solidFill>
                  <a:schemeClr val="accent5">
                    <a:lumMod val="50000"/>
                  </a:schemeClr>
                </a:solidFill>
              </a:rPr>
              <a:t>Allow 24-48 hours for records to be loaded</a:t>
            </a:r>
          </a:p>
          <a:p>
            <a:pPr marL="285750" indent="-285750">
              <a:buFont typeface="Wingdings" panose="05000000000000000000" pitchFamily="2" charset="2"/>
              <a:buChar char="v"/>
            </a:pPr>
            <a:r>
              <a:rPr lang="en-US" sz="2400" dirty="0">
                <a:solidFill>
                  <a:schemeClr val="accent5">
                    <a:lumMod val="50000"/>
                  </a:schemeClr>
                </a:solidFill>
              </a:rPr>
              <a:t>Contact Baker &amp; Taylor if shipment arrives before MARC record notification</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30339444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lumMod val="75000"/>
                    <a:lumOff val="25000"/>
                  </a:schemeClr>
                </a:solidFill>
              </a:rPr>
              <a:t>Questions?</a:t>
            </a:r>
          </a:p>
        </p:txBody>
      </p:sp>
      <p:sp>
        <p:nvSpPr>
          <p:cNvPr id="5" name="Content Placeholder 4"/>
          <p:cNvSpPr>
            <a:spLocks noGrp="1"/>
          </p:cNvSpPr>
          <p:nvPr>
            <p:ph idx="1"/>
          </p:nvPr>
        </p:nvSpPr>
        <p:spPr/>
        <p:txBody>
          <a:bodyPr/>
          <a:lstStyle/>
          <a:p>
            <a:endParaRPr lang="en-US" b="1" dirty="0">
              <a:solidFill>
                <a:schemeClr val="accent2">
                  <a:lumMod val="75000"/>
                </a:schemeClr>
              </a:solidFill>
              <a:latin typeface="Century Gothic" panose="020B0502020202020204" pitchFamily="34" charset="0"/>
            </a:endParaRPr>
          </a:p>
          <a:p>
            <a:r>
              <a:rPr lang="en-US" sz="3200" b="1" dirty="0">
                <a:solidFill>
                  <a:schemeClr val="accent2">
                    <a:lumMod val="75000"/>
                  </a:schemeClr>
                </a:solidFill>
                <a:latin typeface="Century Gothic" panose="020B0502020202020204" pitchFamily="34" charset="0"/>
              </a:rPr>
              <a:t>Conclusion</a:t>
            </a:r>
          </a:p>
          <a:p>
            <a:endParaRPr lang="en-US" sz="3200" b="1" dirty="0">
              <a:solidFill>
                <a:schemeClr val="accent2">
                  <a:lumMod val="75000"/>
                </a:schemeClr>
              </a:solidFill>
              <a:latin typeface="Century Gothic" panose="020B0502020202020204" pitchFamily="34" charset="0"/>
            </a:endParaRPr>
          </a:p>
          <a:p>
            <a:r>
              <a:rPr lang="en-US" sz="3200" b="1" dirty="0">
                <a:solidFill>
                  <a:schemeClr val="accent2">
                    <a:lumMod val="75000"/>
                  </a:schemeClr>
                </a:solidFill>
                <a:latin typeface="Century Gothic" panose="020B0502020202020204" pitchFamily="34" charset="0"/>
              </a:rPr>
              <a:t>Next Meeting – Future Topics</a:t>
            </a:r>
          </a:p>
          <a:p>
            <a:endParaRPr lang="en-US" sz="3200" b="1" dirty="0">
              <a:solidFill>
                <a:schemeClr val="accent2">
                  <a:lumMod val="75000"/>
                </a:schemeClr>
              </a:solidFill>
              <a:latin typeface="Century Gothic" panose="020B0502020202020204" pitchFamily="34" charset="0"/>
            </a:endParaRPr>
          </a:p>
          <a:p>
            <a:r>
              <a:rPr lang="en-US" sz="3200" b="1" dirty="0">
                <a:solidFill>
                  <a:schemeClr val="accent2">
                    <a:lumMod val="75000"/>
                  </a:schemeClr>
                </a:solidFill>
                <a:latin typeface="Century Gothic" panose="020B0502020202020204" pitchFamily="34" charset="0"/>
              </a:rPr>
              <a:t>Adjournment- Lunch</a:t>
            </a:r>
          </a:p>
        </p:txBody>
      </p:sp>
      <p:sp>
        <p:nvSpPr>
          <p:cNvPr id="3" name="5-Point Star 2"/>
          <p:cNvSpPr/>
          <p:nvPr/>
        </p:nvSpPr>
        <p:spPr>
          <a:xfrm>
            <a:off x="8547391" y="3136003"/>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54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54389"/>
            <a:ext cx="12192000" cy="5749222"/>
          </a:xfrm>
          <a:prstGeom prst="rect">
            <a:avLst/>
          </a:prstGeom>
        </p:spPr>
      </p:pic>
      <p:sp>
        <p:nvSpPr>
          <p:cNvPr id="3" name="TextBox 2">
            <a:extLst>
              <a:ext uri="{FF2B5EF4-FFF2-40B4-BE49-F238E27FC236}">
                <a16:creationId xmlns:a16="http://schemas.microsoft.com/office/drawing/2014/main" id="{DFABAC34-534B-4E0C-B002-5B17A85080FD}"/>
              </a:ext>
            </a:extLst>
          </p:cNvPr>
          <p:cNvSpPr txBox="1"/>
          <p:nvPr/>
        </p:nvSpPr>
        <p:spPr>
          <a:xfrm>
            <a:off x="3174623" y="31169"/>
            <a:ext cx="5842753" cy="523220"/>
          </a:xfrm>
          <a:prstGeom prst="rect">
            <a:avLst/>
          </a:prstGeom>
          <a:noFill/>
        </p:spPr>
        <p:txBody>
          <a:bodyPr wrap="none" rtlCol="0">
            <a:spAutoFit/>
          </a:bodyPr>
          <a:lstStyle/>
          <a:p>
            <a:r>
              <a:rPr lang="en-US" sz="2800" b="1" dirty="0">
                <a:solidFill>
                  <a:srgbClr val="0070C0"/>
                </a:solidFill>
              </a:rPr>
              <a:t>View of same record in the New OPAC</a:t>
            </a:r>
          </a:p>
        </p:txBody>
      </p:sp>
    </p:spTree>
    <p:extLst>
      <p:ext uri="{BB962C8B-B14F-4D97-AF65-F5344CB8AC3E}">
        <p14:creationId xmlns:p14="http://schemas.microsoft.com/office/powerpoint/2010/main" val="1476021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B2B8762-61F0-4F1B-9364-D633EE9D6A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97675C8-1328-460C-9EBF-6B446B67EAD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514EE78B-AF71-4195-A01B-F1165D9233B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2AD83CFE-1CA3-4832-A4B9-C48CD1347C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98641C-7F74-435D-996F-A4387A3C3C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AE51241-AA8B-4B82-9C59-6738DB8567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screenshot of a cell phone&#10;&#10;Description generated with very high confidence">
            <a:extLst>
              <a:ext uri="{FF2B5EF4-FFF2-40B4-BE49-F238E27FC236}">
                <a16:creationId xmlns:a16="http://schemas.microsoft.com/office/drawing/2014/main" id="{40758E32-C687-4B03-B553-88A67B6EFBCD}"/>
              </a:ext>
            </a:extLst>
          </p:cNvPr>
          <p:cNvPicPr/>
          <p:nvPr/>
        </p:nvPicPr>
        <p:blipFill>
          <a:blip r:embed="rId2"/>
          <a:stretch>
            <a:fillRect/>
          </a:stretch>
        </p:blipFill>
        <p:spPr>
          <a:xfrm>
            <a:off x="1678488" y="438411"/>
            <a:ext cx="4088621" cy="3804405"/>
          </a:xfrm>
          <a:prstGeom prst="rect">
            <a:avLst/>
          </a:prstGeom>
        </p:spPr>
      </p:pic>
      <p:sp>
        <p:nvSpPr>
          <p:cNvPr id="22" name="Rectangle 21">
            <a:extLst>
              <a:ext uri="{FF2B5EF4-FFF2-40B4-BE49-F238E27FC236}">
                <a16:creationId xmlns:a16="http://schemas.microsoft.com/office/drawing/2014/main" id="{F530C0F6-C8DF-4539-B30C-8105DB618C2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AC41C54-2219-4F8B-8CFC-CEA57A4F7186}"/>
              </a:ext>
            </a:extLst>
          </p:cNvPr>
          <p:cNvPicPr/>
          <p:nvPr/>
        </p:nvPicPr>
        <p:blipFill>
          <a:blip r:embed="rId3"/>
          <a:stretch>
            <a:fillRect/>
          </a:stretch>
        </p:blipFill>
        <p:spPr>
          <a:xfrm>
            <a:off x="6424890" y="438411"/>
            <a:ext cx="3746243" cy="3804405"/>
          </a:xfrm>
          <a:prstGeom prst="rect">
            <a:avLst/>
          </a:prstGeom>
        </p:spPr>
      </p:pic>
      <p:sp>
        <p:nvSpPr>
          <p:cNvPr id="3" name="TextBox 2">
            <a:extLst>
              <a:ext uri="{FF2B5EF4-FFF2-40B4-BE49-F238E27FC236}">
                <a16:creationId xmlns:a16="http://schemas.microsoft.com/office/drawing/2014/main" id="{DFABAC34-534B-4E0C-B002-5B17A85080FD}"/>
              </a:ext>
            </a:extLst>
          </p:cNvPr>
          <p:cNvSpPr txBox="1"/>
          <p:nvPr/>
        </p:nvSpPr>
        <p:spPr>
          <a:xfrm>
            <a:off x="1065227" y="5487944"/>
            <a:ext cx="10058400" cy="822960"/>
          </a:xfrm>
          <a:prstGeom prst="rect">
            <a:avLst/>
          </a:prstGeom>
        </p:spPr>
        <p:txBody>
          <a:bodyPr vert="horz" lIns="91440" tIns="45720" rIns="91440" bIns="45720" rtlCol="0" anchor="b">
            <a:normAutofit lnSpcReduction="10000"/>
          </a:bodyPr>
          <a:lstStyle/>
          <a:p>
            <a:pPr algn="ctr">
              <a:lnSpc>
                <a:spcPct val="85000"/>
              </a:lnSpc>
              <a:spcBef>
                <a:spcPct val="0"/>
              </a:spcBef>
              <a:spcAft>
                <a:spcPts val="600"/>
              </a:spcAft>
            </a:pPr>
            <a:r>
              <a:rPr lang="en-US" sz="3100" b="1" spc="-50" dirty="0">
                <a:solidFill>
                  <a:srgbClr val="0070C0"/>
                </a:solidFill>
                <a:latin typeface="+mj-lt"/>
                <a:ea typeface="+mj-ea"/>
                <a:cs typeface="+mj-cs"/>
              </a:rPr>
              <a:t>Records in the OPAC include Call#, Items, Suggestions, Reviews and more… </a:t>
            </a:r>
          </a:p>
        </p:txBody>
      </p:sp>
    </p:spTree>
    <p:extLst>
      <p:ext uri="{BB962C8B-B14F-4D97-AF65-F5344CB8AC3E}">
        <p14:creationId xmlns:p14="http://schemas.microsoft.com/office/powerpoint/2010/main" val="3349713767"/>
      </p:ext>
    </p:extLst>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4546A"/>
      </a:dk2>
      <a:lt2>
        <a:srgbClr val="E7E6E6"/>
      </a:lt2>
      <a:accent1>
        <a:srgbClr val="00000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622</TotalTime>
  <Words>2415</Words>
  <Application>Microsoft Office PowerPoint</Application>
  <PresentationFormat>Widescreen</PresentationFormat>
  <Paragraphs>361</Paragraphs>
  <Slides>75</Slides>
  <Notes>15</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75</vt:i4>
      </vt:variant>
    </vt:vector>
  </HeadingPairs>
  <TitlesOfParts>
    <vt:vector size="97" baseType="lpstr">
      <vt:lpstr>Arial Unicode MS</vt:lpstr>
      <vt:lpstr>Aharoni</vt:lpstr>
      <vt:lpstr>Arial</vt:lpstr>
      <vt:lpstr>Book Antiqua</vt:lpstr>
      <vt:lpstr>Calibri</vt:lpstr>
      <vt:lpstr>Calibri Light</vt:lpstr>
      <vt:lpstr>Cambria</vt:lpstr>
      <vt:lpstr>Century Gothic</vt:lpstr>
      <vt:lpstr>Consolas</vt:lpstr>
      <vt:lpstr>Courier New</vt:lpstr>
      <vt:lpstr>Felix Titling</vt:lpstr>
      <vt:lpstr>Lucida Handwriting</vt:lpstr>
      <vt:lpstr>Lucida Sans</vt:lpstr>
      <vt:lpstr>Perpetua Titling MT</vt:lpstr>
      <vt:lpstr>Segoe UI</vt:lpstr>
      <vt:lpstr>Symbol</vt:lpstr>
      <vt:lpstr>Tahoma</vt:lpstr>
      <vt:lpstr>Times New Roman</vt:lpstr>
      <vt:lpstr>Trebuchet MS</vt:lpstr>
      <vt:lpstr>Verdana</vt:lpstr>
      <vt:lpstr>Wingdings</vt:lpstr>
      <vt:lpstr>Retrospect</vt:lpstr>
      <vt:lpstr>Cataloging Meeting</vt:lpstr>
      <vt:lpstr>Introduction</vt:lpstr>
      <vt:lpstr>Anatomy of a Bib Record</vt:lpstr>
      <vt:lpstr>PowerPoint Presentation</vt:lpstr>
      <vt:lpstr>PowerPoint Presentation</vt:lpstr>
      <vt:lpstr>LDR/Leader First 24 character positions of the record</vt:lpstr>
      <vt:lpstr>   Type of record a – Language material  Bibliographic level m – Monograph Coding - MARC-8  Encoding level - Full level Descriptive cataloging (RDA) i – ISBD These codes =  This display</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Main  Variable Fields </vt:lpstr>
      <vt:lpstr>PowerPoint Presentation</vt:lpstr>
      <vt:lpstr>PowerPoint Presentation</vt:lpstr>
      <vt:lpstr>PowerPoint Presentation</vt:lpstr>
      <vt:lpstr>Cataloging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Cataloging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Authorizing Names</vt:lpstr>
      <vt:lpstr>PowerPoint Presentation</vt:lpstr>
      <vt:lpstr>PowerPoint Presentation</vt:lpstr>
      <vt:lpstr>Authorizing Series</vt:lpstr>
      <vt:lpstr>PowerPoint Presentation</vt:lpstr>
      <vt:lpstr>PowerPoint Presentation</vt:lpstr>
      <vt:lpstr>PowerPoint Presentation</vt:lpstr>
      <vt:lpstr>RDA vs. AACR2</vt:lpstr>
      <vt:lpstr>PowerPoint Presentation</vt:lpstr>
      <vt:lpstr>PowerPoint Presentation</vt:lpstr>
      <vt:lpstr>E-Resources</vt:lpstr>
      <vt:lpstr>PowerPoint Presentation</vt:lpstr>
      <vt:lpstr>PowerPoint Presentation</vt:lpstr>
      <vt:lpstr>PowerPoint Presentation</vt:lpstr>
      <vt:lpstr>Bib Record Templates in Polaris</vt:lpstr>
      <vt:lpstr>PowerPoint Presentation</vt:lpstr>
      <vt:lpstr>Polaris 5.5 Upgrade</vt:lpstr>
      <vt:lpstr>PowerPoint Presentation</vt:lpstr>
      <vt:lpstr>PowerPoint Presentation</vt:lpstr>
      <vt:lpstr>Baker &amp; Taylor Shelf-Ready Records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Cataloger’s Meeting</dc:title>
  <dc:creator>Penny Burciaga</dc:creator>
  <cp:lastModifiedBy>Teresa Van Doren</cp:lastModifiedBy>
  <cp:revision>154</cp:revision>
  <dcterms:created xsi:type="dcterms:W3CDTF">2017-08-31T17:35:55Z</dcterms:created>
  <dcterms:modified xsi:type="dcterms:W3CDTF">2017-10-24T19:26:50Z</dcterms:modified>
</cp:coreProperties>
</file>